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257" r:id="rId5"/>
    <p:sldId id="512" r:id="rId6"/>
    <p:sldId id="452" r:id="rId7"/>
    <p:sldId id="510" r:id="rId8"/>
    <p:sldId id="519" r:id="rId9"/>
    <p:sldId id="517" r:id="rId10"/>
    <p:sldId id="547" r:id="rId11"/>
    <p:sldId id="516" r:id="rId12"/>
    <p:sldId id="480" r:id="rId13"/>
    <p:sldId id="520" r:id="rId14"/>
    <p:sldId id="521" r:id="rId15"/>
    <p:sldId id="514" r:id="rId16"/>
    <p:sldId id="525" r:id="rId17"/>
    <p:sldId id="515" r:id="rId18"/>
    <p:sldId id="526" r:id="rId19"/>
    <p:sldId id="513" r:id="rId20"/>
    <p:sldId id="524" r:id="rId21"/>
    <p:sldId id="523" r:id="rId22"/>
    <p:sldId id="482" r:id="rId23"/>
    <p:sldId id="485" r:id="rId24"/>
    <p:sldId id="473" r:id="rId25"/>
    <p:sldId id="466" r:id="rId26"/>
    <p:sldId id="468" r:id="rId27"/>
    <p:sldId id="528" r:id="rId28"/>
    <p:sldId id="529" r:id="rId29"/>
    <p:sldId id="530" r:id="rId30"/>
    <p:sldId id="471" r:id="rId31"/>
    <p:sldId id="489" r:id="rId32"/>
    <p:sldId id="470" r:id="rId33"/>
    <p:sldId id="472" r:id="rId34"/>
    <p:sldId id="475" r:id="rId35"/>
    <p:sldId id="531" r:id="rId36"/>
    <p:sldId id="500" r:id="rId37"/>
    <p:sldId id="501" r:id="rId38"/>
    <p:sldId id="504" r:id="rId39"/>
    <p:sldId id="518" r:id="rId40"/>
    <p:sldId id="503" r:id="rId41"/>
    <p:sldId id="551" r:id="rId42"/>
    <p:sldId id="550"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6CAF3F"/>
    <a:srgbClr val="AAAAAA"/>
    <a:srgbClr val="4E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p:restoredTop sz="91247" autoAdjust="0"/>
  </p:normalViewPr>
  <p:slideViewPr>
    <p:cSldViewPr snapToGrid="0" snapToObjects="1">
      <p:cViewPr varScale="1">
        <p:scale>
          <a:sx n="59" d="100"/>
          <a:sy n="59" d="100"/>
        </p:scale>
        <p:origin x="108" y="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diagrams/_rels/data10.xml.rels><?xml version="1.0" encoding="UTF-8" standalone="yes"?>
<Relationships xmlns="http://schemas.openxmlformats.org/package/2006/relationships"><Relationship Id="rId1" Type="http://schemas.openxmlformats.org/officeDocument/2006/relationships/hyperlink" Target="https://www.ssa.gov/medicare/part-d-extra-help" TargetMode="External"/></Relationships>
</file>

<file path=ppt/diagrams/_rels/data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5.xml.rels><?xml version="1.0" encoding="UTF-8" standalone="yes"?>
<Relationships xmlns="http://schemas.openxmlformats.org/package/2006/relationships"><Relationship Id="rId1" Type="http://schemas.openxmlformats.org/officeDocument/2006/relationships/hyperlink" Target="https://www.medicare.gov/care-compare" TargetMode="External"/></Relationships>
</file>

<file path=ppt/diagrams/_rels/data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ata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4.svg"/></Relationships>
</file>

<file path=ppt/diagrams/_rels/drawing10.xml.rels><?xml version="1.0" encoding="UTF-8" standalone="yes"?>
<Relationships xmlns="http://schemas.openxmlformats.org/package/2006/relationships"><Relationship Id="rId1" Type="http://schemas.openxmlformats.org/officeDocument/2006/relationships/hyperlink" Target="https://www.ssa.gov/medicare/part-d-extra-help" TargetMode="External"/></Relationships>
</file>

<file path=ppt/diagrams/_rels/drawing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5.xml.rels><?xml version="1.0" encoding="UTF-8" standalone="yes"?>
<Relationships xmlns="http://schemas.openxmlformats.org/package/2006/relationships"><Relationship Id="rId1" Type="http://schemas.openxmlformats.org/officeDocument/2006/relationships/hyperlink" Target="https://www.medicare.gov/care-compare"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0DFEB3-B6F2-45AB-9E3E-C4B9AD71FB4A}" type="doc">
      <dgm:prSet loTypeId="urn:microsoft.com/office/officeart/2005/8/layout/orgChart1" loCatId="hierarchy" qsTypeId="urn:microsoft.com/office/officeart/2005/8/quickstyle/simple4" qsCatId="simple" csTypeId="urn:microsoft.com/office/officeart/2005/8/colors/colorful2" csCatId="colorful" phldr="1"/>
      <dgm:spPr/>
      <dgm:t>
        <a:bodyPr/>
        <a:lstStyle/>
        <a:p>
          <a:endParaRPr lang="en-US"/>
        </a:p>
      </dgm:t>
    </dgm:pt>
    <dgm:pt modelId="{71DA00F5-4A3F-4E91-9DD6-9EF20B4B063D}">
      <dgm:prSet phldrT="[Text]"/>
      <dgm:spPr/>
      <dgm:t>
        <a:bodyPr/>
        <a:lstStyle/>
        <a:p>
          <a:r>
            <a:rPr lang="en-US" dirty="0"/>
            <a:t>Evaluate Your Options</a:t>
          </a:r>
        </a:p>
      </dgm:t>
    </dgm:pt>
    <dgm:pt modelId="{36C7E4F4-53D5-454D-BAD7-8F08E8E583B7}" type="parTrans" cxnId="{F0CC654C-5354-49E5-88BD-3191D63D4E9C}">
      <dgm:prSet/>
      <dgm:spPr/>
      <dgm:t>
        <a:bodyPr/>
        <a:lstStyle/>
        <a:p>
          <a:endParaRPr lang="en-US"/>
        </a:p>
      </dgm:t>
    </dgm:pt>
    <dgm:pt modelId="{BC058567-3584-44A0-980C-B6AA9993D4CD}" type="sibTrans" cxnId="{F0CC654C-5354-49E5-88BD-3191D63D4E9C}">
      <dgm:prSet/>
      <dgm:spPr/>
      <dgm:t>
        <a:bodyPr/>
        <a:lstStyle/>
        <a:p>
          <a:endParaRPr lang="en-US"/>
        </a:p>
      </dgm:t>
    </dgm:pt>
    <dgm:pt modelId="{6496AC59-99FF-4A44-A317-7F408D025116}">
      <dgm:prSet phldrT="[Text]"/>
      <dgm:spPr/>
      <dgm:t>
        <a:bodyPr/>
        <a:lstStyle/>
        <a:p>
          <a:r>
            <a:rPr lang="en-US" dirty="0"/>
            <a:t>Original Medicare</a:t>
          </a:r>
        </a:p>
      </dgm:t>
    </dgm:pt>
    <dgm:pt modelId="{01742148-A0C6-4CB6-8F58-E478FE73087E}" type="parTrans" cxnId="{7EE34311-C93B-42B8-9D08-48B8A2BCA01E}">
      <dgm:prSet/>
      <dgm:spPr/>
      <dgm:t>
        <a:bodyPr/>
        <a:lstStyle/>
        <a:p>
          <a:endParaRPr lang="en-US"/>
        </a:p>
      </dgm:t>
    </dgm:pt>
    <dgm:pt modelId="{901106EC-9AD4-49CE-B727-9A9AB42ABDC5}" type="sibTrans" cxnId="{7EE34311-C93B-42B8-9D08-48B8A2BCA01E}">
      <dgm:prSet/>
      <dgm:spPr/>
      <dgm:t>
        <a:bodyPr/>
        <a:lstStyle/>
        <a:p>
          <a:endParaRPr lang="en-US"/>
        </a:p>
      </dgm:t>
    </dgm:pt>
    <dgm:pt modelId="{2874A9BE-7BCF-4565-B190-7AC66586115E}">
      <dgm:prSet phldrT="[Text]"/>
      <dgm:spPr/>
      <dgm:t>
        <a:bodyPr/>
        <a:lstStyle/>
        <a:p>
          <a:r>
            <a:rPr lang="en-US" dirty="0"/>
            <a:t>Medicare</a:t>
          </a:r>
          <a:br>
            <a:rPr lang="en-US" dirty="0"/>
          </a:br>
          <a:r>
            <a:rPr lang="en-US" dirty="0"/>
            <a:t>Health Plans</a:t>
          </a:r>
        </a:p>
      </dgm:t>
    </dgm:pt>
    <dgm:pt modelId="{1DF37051-66AD-4056-9582-93F551D9DDCA}" type="parTrans" cxnId="{A213B772-279E-4232-AEE4-1156AA765773}">
      <dgm:prSet/>
      <dgm:spPr/>
      <dgm:t>
        <a:bodyPr/>
        <a:lstStyle/>
        <a:p>
          <a:endParaRPr lang="en-US"/>
        </a:p>
      </dgm:t>
    </dgm:pt>
    <dgm:pt modelId="{9F9F77EE-68FB-40FC-8FCE-24D1944392F3}" type="sibTrans" cxnId="{A213B772-279E-4232-AEE4-1156AA765773}">
      <dgm:prSet/>
      <dgm:spPr/>
      <dgm:t>
        <a:bodyPr/>
        <a:lstStyle/>
        <a:p>
          <a:endParaRPr lang="en-US"/>
        </a:p>
      </dgm:t>
    </dgm:pt>
    <dgm:pt modelId="{3C22F2B4-A7D5-47BB-8EFD-71BCDBBCFF87}">
      <dgm:prSet/>
      <dgm:spPr/>
      <dgm:t>
        <a:bodyPr/>
        <a:lstStyle/>
        <a:p>
          <a:r>
            <a:rPr lang="en-US" dirty="0"/>
            <a:t>Decide if You Want Rx Coverage</a:t>
          </a:r>
        </a:p>
      </dgm:t>
    </dgm:pt>
    <dgm:pt modelId="{D31737FE-BE20-4932-B6CA-433D37F5E4A7}" type="parTrans" cxnId="{77ABD43D-52E4-4C40-AE05-E9D593A05069}">
      <dgm:prSet/>
      <dgm:spPr/>
      <dgm:t>
        <a:bodyPr/>
        <a:lstStyle/>
        <a:p>
          <a:endParaRPr lang="en-US"/>
        </a:p>
      </dgm:t>
    </dgm:pt>
    <dgm:pt modelId="{1AE6FD90-5D15-4509-996B-6341A98F04FC}" type="sibTrans" cxnId="{77ABD43D-52E4-4C40-AE05-E9D593A05069}">
      <dgm:prSet/>
      <dgm:spPr/>
      <dgm:t>
        <a:bodyPr/>
        <a:lstStyle/>
        <a:p>
          <a:endParaRPr lang="en-US"/>
        </a:p>
      </dgm:t>
    </dgm:pt>
    <dgm:pt modelId="{8C7C7EE1-4341-4D03-975D-B3E668FD3912}">
      <dgm:prSet/>
      <dgm:spPr/>
      <dgm:t>
        <a:bodyPr/>
        <a:lstStyle/>
        <a:p>
          <a:r>
            <a:rPr lang="en-US" dirty="0"/>
            <a:t>Decide if You Want Rx Coverage</a:t>
          </a:r>
        </a:p>
      </dgm:t>
    </dgm:pt>
    <dgm:pt modelId="{0DBD749E-11AA-4B4F-9407-23EEA7E5FC4D}" type="parTrans" cxnId="{FA44751F-86B0-432D-8C18-C66DE9EF725B}">
      <dgm:prSet/>
      <dgm:spPr/>
      <dgm:t>
        <a:bodyPr/>
        <a:lstStyle/>
        <a:p>
          <a:endParaRPr lang="en-US"/>
        </a:p>
      </dgm:t>
    </dgm:pt>
    <dgm:pt modelId="{57B27E7D-7A7A-4E26-A4E8-E97FE5F8F7ED}" type="sibTrans" cxnId="{FA44751F-86B0-432D-8C18-C66DE9EF725B}">
      <dgm:prSet/>
      <dgm:spPr/>
      <dgm:t>
        <a:bodyPr/>
        <a:lstStyle/>
        <a:p>
          <a:endParaRPr lang="en-US"/>
        </a:p>
      </dgm:t>
    </dgm:pt>
    <dgm:pt modelId="{B6BD0ECA-EEB2-439C-AD65-78E34A187949}">
      <dgm:prSet/>
      <dgm:spPr/>
      <dgm:t>
        <a:bodyPr/>
        <a:lstStyle/>
        <a:p>
          <a:r>
            <a:rPr lang="en-US" dirty="0"/>
            <a:t>Decide if You Want Medigap</a:t>
          </a:r>
        </a:p>
      </dgm:t>
    </dgm:pt>
    <dgm:pt modelId="{5B035F34-D060-48F1-A0F0-D49DD6827BFF}" type="parTrans" cxnId="{0710A2BA-FDFD-439A-82C3-3551B8838860}">
      <dgm:prSet/>
      <dgm:spPr/>
      <dgm:t>
        <a:bodyPr/>
        <a:lstStyle/>
        <a:p>
          <a:endParaRPr lang="en-US"/>
        </a:p>
      </dgm:t>
    </dgm:pt>
    <dgm:pt modelId="{D791A1DF-6230-45AF-A743-0E3318E9581E}" type="sibTrans" cxnId="{0710A2BA-FDFD-439A-82C3-3551B8838860}">
      <dgm:prSet/>
      <dgm:spPr/>
      <dgm:t>
        <a:bodyPr/>
        <a:lstStyle/>
        <a:p>
          <a:endParaRPr lang="en-US"/>
        </a:p>
      </dgm:t>
    </dgm:pt>
    <dgm:pt modelId="{FEAA44E4-1BC0-4B5E-9F12-61A501D8DA21}" type="pres">
      <dgm:prSet presAssocID="{250DFEB3-B6F2-45AB-9E3E-C4B9AD71FB4A}" presName="hierChild1" presStyleCnt="0">
        <dgm:presLayoutVars>
          <dgm:orgChart val="1"/>
          <dgm:chPref val="1"/>
          <dgm:dir/>
          <dgm:animOne val="branch"/>
          <dgm:animLvl val="lvl"/>
          <dgm:resizeHandles/>
        </dgm:presLayoutVars>
      </dgm:prSet>
      <dgm:spPr/>
    </dgm:pt>
    <dgm:pt modelId="{23C89ED5-8B77-4189-9709-3D9A1A5E7718}" type="pres">
      <dgm:prSet presAssocID="{71DA00F5-4A3F-4E91-9DD6-9EF20B4B063D}" presName="hierRoot1" presStyleCnt="0">
        <dgm:presLayoutVars>
          <dgm:hierBranch val="init"/>
        </dgm:presLayoutVars>
      </dgm:prSet>
      <dgm:spPr/>
    </dgm:pt>
    <dgm:pt modelId="{4FB92835-CE26-4A8A-8A92-358F6CC9B7B5}" type="pres">
      <dgm:prSet presAssocID="{71DA00F5-4A3F-4E91-9DD6-9EF20B4B063D}" presName="rootComposite1" presStyleCnt="0"/>
      <dgm:spPr/>
    </dgm:pt>
    <dgm:pt modelId="{7BF8F62F-E800-48D1-A402-B0051C328A75}" type="pres">
      <dgm:prSet presAssocID="{71DA00F5-4A3F-4E91-9DD6-9EF20B4B063D}" presName="rootText1" presStyleLbl="node0" presStyleIdx="0" presStyleCnt="1">
        <dgm:presLayoutVars>
          <dgm:chPref val="3"/>
        </dgm:presLayoutVars>
      </dgm:prSet>
      <dgm:spPr/>
    </dgm:pt>
    <dgm:pt modelId="{19E55A48-745B-4163-BE1C-53D13DA9F4F1}" type="pres">
      <dgm:prSet presAssocID="{71DA00F5-4A3F-4E91-9DD6-9EF20B4B063D}" presName="rootConnector1" presStyleLbl="node1" presStyleIdx="0" presStyleCnt="0"/>
      <dgm:spPr/>
    </dgm:pt>
    <dgm:pt modelId="{71881210-ACFD-47B5-A856-D57A620FEB73}" type="pres">
      <dgm:prSet presAssocID="{71DA00F5-4A3F-4E91-9DD6-9EF20B4B063D}" presName="hierChild2" presStyleCnt="0"/>
      <dgm:spPr/>
    </dgm:pt>
    <dgm:pt modelId="{7EAB831E-D67E-4770-AA69-22B2A5CDDA98}" type="pres">
      <dgm:prSet presAssocID="{01742148-A0C6-4CB6-8F58-E478FE73087E}" presName="Name37" presStyleLbl="parChTrans1D2" presStyleIdx="0" presStyleCnt="2"/>
      <dgm:spPr/>
    </dgm:pt>
    <dgm:pt modelId="{CB6B185F-6117-4C94-84FB-51A47DC9824E}" type="pres">
      <dgm:prSet presAssocID="{6496AC59-99FF-4A44-A317-7F408D025116}" presName="hierRoot2" presStyleCnt="0">
        <dgm:presLayoutVars>
          <dgm:hierBranch val="init"/>
        </dgm:presLayoutVars>
      </dgm:prSet>
      <dgm:spPr/>
    </dgm:pt>
    <dgm:pt modelId="{592F6E3E-E0C8-4A22-822B-1D926D391FC7}" type="pres">
      <dgm:prSet presAssocID="{6496AC59-99FF-4A44-A317-7F408D025116}" presName="rootComposite" presStyleCnt="0"/>
      <dgm:spPr/>
    </dgm:pt>
    <dgm:pt modelId="{0D1FAD3F-4C1B-463A-A989-D4AEABB34202}" type="pres">
      <dgm:prSet presAssocID="{6496AC59-99FF-4A44-A317-7F408D025116}" presName="rootText" presStyleLbl="node2" presStyleIdx="0" presStyleCnt="2">
        <dgm:presLayoutVars>
          <dgm:chPref val="3"/>
        </dgm:presLayoutVars>
      </dgm:prSet>
      <dgm:spPr/>
    </dgm:pt>
    <dgm:pt modelId="{2356ED3A-8080-4F82-8185-4FBE407E7D81}" type="pres">
      <dgm:prSet presAssocID="{6496AC59-99FF-4A44-A317-7F408D025116}" presName="rootConnector" presStyleLbl="node2" presStyleIdx="0" presStyleCnt="2"/>
      <dgm:spPr/>
    </dgm:pt>
    <dgm:pt modelId="{FF5A89ED-2F0A-4FAA-8D69-3974A5B6A96B}" type="pres">
      <dgm:prSet presAssocID="{6496AC59-99FF-4A44-A317-7F408D025116}" presName="hierChild4" presStyleCnt="0"/>
      <dgm:spPr/>
    </dgm:pt>
    <dgm:pt modelId="{AAE62B0A-19A2-4793-89D9-ABD865E00A26}" type="pres">
      <dgm:prSet presAssocID="{D31737FE-BE20-4932-B6CA-433D37F5E4A7}" presName="Name37" presStyleLbl="parChTrans1D3" presStyleIdx="0" presStyleCnt="2"/>
      <dgm:spPr/>
    </dgm:pt>
    <dgm:pt modelId="{86D56031-8DE4-455C-9446-D4133AE995F4}" type="pres">
      <dgm:prSet presAssocID="{3C22F2B4-A7D5-47BB-8EFD-71BCDBBCFF87}" presName="hierRoot2" presStyleCnt="0">
        <dgm:presLayoutVars>
          <dgm:hierBranch val="init"/>
        </dgm:presLayoutVars>
      </dgm:prSet>
      <dgm:spPr/>
    </dgm:pt>
    <dgm:pt modelId="{052304A6-9499-4026-B1DE-1B478C0885B9}" type="pres">
      <dgm:prSet presAssocID="{3C22F2B4-A7D5-47BB-8EFD-71BCDBBCFF87}" presName="rootComposite" presStyleCnt="0"/>
      <dgm:spPr/>
    </dgm:pt>
    <dgm:pt modelId="{30F36310-004D-4907-BA32-970D3B56D15C}" type="pres">
      <dgm:prSet presAssocID="{3C22F2B4-A7D5-47BB-8EFD-71BCDBBCFF87}" presName="rootText" presStyleLbl="node3" presStyleIdx="0" presStyleCnt="2">
        <dgm:presLayoutVars>
          <dgm:chPref val="3"/>
        </dgm:presLayoutVars>
      </dgm:prSet>
      <dgm:spPr/>
    </dgm:pt>
    <dgm:pt modelId="{0029A945-D35F-4CEA-96F5-6F3AA901F957}" type="pres">
      <dgm:prSet presAssocID="{3C22F2B4-A7D5-47BB-8EFD-71BCDBBCFF87}" presName="rootConnector" presStyleLbl="node3" presStyleIdx="0" presStyleCnt="2"/>
      <dgm:spPr/>
    </dgm:pt>
    <dgm:pt modelId="{63C97BE8-381D-4323-8C79-B819F144D490}" type="pres">
      <dgm:prSet presAssocID="{3C22F2B4-A7D5-47BB-8EFD-71BCDBBCFF87}" presName="hierChild4" presStyleCnt="0"/>
      <dgm:spPr/>
    </dgm:pt>
    <dgm:pt modelId="{C470ADA3-D5B1-46A0-8D75-1F8D6C59E952}" type="pres">
      <dgm:prSet presAssocID="{5B035F34-D060-48F1-A0F0-D49DD6827BFF}" presName="Name37" presStyleLbl="parChTrans1D4" presStyleIdx="0" presStyleCnt="1"/>
      <dgm:spPr/>
    </dgm:pt>
    <dgm:pt modelId="{16017B9D-9EF3-4627-843A-4F4B12CB9ADB}" type="pres">
      <dgm:prSet presAssocID="{B6BD0ECA-EEB2-439C-AD65-78E34A187949}" presName="hierRoot2" presStyleCnt="0">
        <dgm:presLayoutVars>
          <dgm:hierBranch val="init"/>
        </dgm:presLayoutVars>
      </dgm:prSet>
      <dgm:spPr/>
    </dgm:pt>
    <dgm:pt modelId="{36E7B1B7-80FB-4C6A-9673-44E15313F65C}" type="pres">
      <dgm:prSet presAssocID="{B6BD0ECA-EEB2-439C-AD65-78E34A187949}" presName="rootComposite" presStyleCnt="0"/>
      <dgm:spPr/>
    </dgm:pt>
    <dgm:pt modelId="{2B47A6D4-E207-46EA-81ED-368C423495D8}" type="pres">
      <dgm:prSet presAssocID="{B6BD0ECA-EEB2-439C-AD65-78E34A187949}" presName="rootText" presStyleLbl="node4" presStyleIdx="0" presStyleCnt="1">
        <dgm:presLayoutVars>
          <dgm:chPref val="3"/>
        </dgm:presLayoutVars>
      </dgm:prSet>
      <dgm:spPr/>
    </dgm:pt>
    <dgm:pt modelId="{6238C861-65C7-47C8-A4BD-61B55049F3C1}" type="pres">
      <dgm:prSet presAssocID="{B6BD0ECA-EEB2-439C-AD65-78E34A187949}" presName="rootConnector" presStyleLbl="node4" presStyleIdx="0" presStyleCnt="1"/>
      <dgm:spPr/>
    </dgm:pt>
    <dgm:pt modelId="{DBEA8263-C44B-431C-9934-DCE8AD72E492}" type="pres">
      <dgm:prSet presAssocID="{B6BD0ECA-EEB2-439C-AD65-78E34A187949}" presName="hierChild4" presStyleCnt="0"/>
      <dgm:spPr/>
    </dgm:pt>
    <dgm:pt modelId="{151F1909-4E5C-4193-B53D-A677725EE24E}" type="pres">
      <dgm:prSet presAssocID="{B6BD0ECA-EEB2-439C-AD65-78E34A187949}" presName="hierChild5" presStyleCnt="0"/>
      <dgm:spPr/>
    </dgm:pt>
    <dgm:pt modelId="{87488E81-DFEB-4C4C-B4AF-308BDD8EC31C}" type="pres">
      <dgm:prSet presAssocID="{3C22F2B4-A7D5-47BB-8EFD-71BCDBBCFF87}" presName="hierChild5" presStyleCnt="0"/>
      <dgm:spPr/>
    </dgm:pt>
    <dgm:pt modelId="{E4D77A31-A331-4A70-8841-17C0DBF46032}" type="pres">
      <dgm:prSet presAssocID="{6496AC59-99FF-4A44-A317-7F408D025116}" presName="hierChild5" presStyleCnt="0"/>
      <dgm:spPr/>
    </dgm:pt>
    <dgm:pt modelId="{86E1A671-C7C1-48CE-9EA4-768B3236E2AB}" type="pres">
      <dgm:prSet presAssocID="{1DF37051-66AD-4056-9582-93F551D9DDCA}" presName="Name37" presStyleLbl="parChTrans1D2" presStyleIdx="1" presStyleCnt="2"/>
      <dgm:spPr/>
    </dgm:pt>
    <dgm:pt modelId="{70E00769-8410-4258-AB89-0546F62DA98C}" type="pres">
      <dgm:prSet presAssocID="{2874A9BE-7BCF-4565-B190-7AC66586115E}" presName="hierRoot2" presStyleCnt="0">
        <dgm:presLayoutVars>
          <dgm:hierBranch val="init"/>
        </dgm:presLayoutVars>
      </dgm:prSet>
      <dgm:spPr/>
    </dgm:pt>
    <dgm:pt modelId="{43619768-CC3A-4014-99E8-6DF74A7DA776}" type="pres">
      <dgm:prSet presAssocID="{2874A9BE-7BCF-4565-B190-7AC66586115E}" presName="rootComposite" presStyleCnt="0"/>
      <dgm:spPr/>
    </dgm:pt>
    <dgm:pt modelId="{AD748313-88DB-478A-AD18-FC12A219634D}" type="pres">
      <dgm:prSet presAssocID="{2874A9BE-7BCF-4565-B190-7AC66586115E}" presName="rootText" presStyleLbl="node2" presStyleIdx="1" presStyleCnt="2">
        <dgm:presLayoutVars>
          <dgm:chPref val="3"/>
        </dgm:presLayoutVars>
      </dgm:prSet>
      <dgm:spPr/>
    </dgm:pt>
    <dgm:pt modelId="{24C927B7-A3EF-4B18-84AD-8EAD663FBAF8}" type="pres">
      <dgm:prSet presAssocID="{2874A9BE-7BCF-4565-B190-7AC66586115E}" presName="rootConnector" presStyleLbl="node2" presStyleIdx="1" presStyleCnt="2"/>
      <dgm:spPr/>
    </dgm:pt>
    <dgm:pt modelId="{04BEA0CC-E838-479F-A83F-ECCDEDCD7B64}" type="pres">
      <dgm:prSet presAssocID="{2874A9BE-7BCF-4565-B190-7AC66586115E}" presName="hierChild4" presStyleCnt="0"/>
      <dgm:spPr/>
    </dgm:pt>
    <dgm:pt modelId="{D8EB3327-10C8-4454-AE2D-C6B32B1257CF}" type="pres">
      <dgm:prSet presAssocID="{0DBD749E-11AA-4B4F-9407-23EEA7E5FC4D}" presName="Name37" presStyleLbl="parChTrans1D3" presStyleIdx="1" presStyleCnt="2"/>
      <dgm:spPr/>
    </dgm:pt>
    <dgm:pt modelId="{3FAD319F-087F-4BA9-844D-B800ACD8FB7F}" type="pres">
      <dgm:prSet presAssocID="{8C7C7EE1-4341-4D03-975D-B3E668FD3912}" presName="hierRoot2" presStyleCnt="0">
        <dgm:presLayoutVars>
          <dgm:hierBranch val="init"/>
        </dgm:presLayoutVars>
      </dgm:prSet>
      <dgm:spPr/>
    </dgm:pt>
    <dgm:pt modelId="{457532A0-4401-4EAE-9E53-AE4B55489463}" type="pres">
      <dgm:prSet presAssocID="{8C7C7EE1-4341-4D03-975D-B3E668FD3912}" presName="rootComposite" presStyleCnt="0"/>
      <dgm:spPr/>
    </dgm:pt>
    <dgm:pt modelId="{FC2B2F8D-2001-4285-BEA7-E602A9A3CCDD}" type="pres">
      <dgm:prSet presAssocID="{8C7C7EE1-4341-4D03-975D-B3E668FD3912}" presName="rootText" presStyleLbl="node3" presStyleIdx="1" presStyleCnt="2">
        <dgm:presLayoutVars>
          <dgm:chPref val="3"/>
        </dgm:presLayoutVars>
      </dgm:prSet>
      <dgm:spPr/>
    </dgm:pt>
    <dgm:pt modelId="{DC59DE0E-8850-4BDF-9688-93CBDB022669}" type="pres">
      <dgm:prSet presAssocID="{8C7C7EE1-4341-4D03-975D-B3E668FD3912}" presName="rootConnector" presStyleLbl="node3" presStyleIdx="1" presStyleCnt="2"/>
      <dgm:spPr/>
    </dgm:pt>
    <dgm:pt modelId="{E2A1C048-FD74-44B3-B24D-AEA6EF90F1C1}" type="pres">
      <dgm:prSet presAssocID="{8C7C7EE1-4341-4D03-975D-B3E668FD3912}" presName="hierChild4" presStyleCnt="0"/>
      <dgm:spPr/>
    </dgm:pt>
    <dgm:pt modelId="{7A606070-02AF-4D03-A568-231FCE64FC3F}" type="pres">
      <dgm:prSet presAssocID="{8C7C7EE1-4341-4D03-975D-B3E668FD3912}" presName="hierChild5" presStyleCnt="0"/>
      <dgm:spPr/>
    </dgm:pt>
    <dgm:pt modelId="{0514DA2B-0ADC-4A2D-B594-069C0B1B3C04}" type="pres">
      <dgm:prSet presAssocID="{2874A9BE-7BCF-4565-B190-7AC66586115E}" presName="hierChild5" presStyleCnt="0"/>
      <dgm:spPr/>
    </dgm:pt>
    <dgm:pt modelId="{C7FD617C-49C0-466F-94B2-849B5EE60B38}" type="pres">
      <dgm:prSet presAssocID="{71DA00F5-4A3F-4E91-9DD6-9EF20B4B063D}" presName="hierChild3" presStyleCnt="0"/>
      <dgm:spPr/>
    </dgm:pt>
  </dgm:ptLst>
  <dgm:cxnLst>
    <dgm:cxn modelId="{7EE34311-C93B-42B8-9D08-48B8A2BCA01E}" srcId="{71DA00F5-4A3F-4E91-9DD6-9EF20B4B063D}" destId="{6496AC59-99FF-4A44-A317-7F408D025116}" srcOrd="0" destOrd="0" parTransId="{01742148-A0C6-4CB6-8F58-E478FE73087E}" sibTransId="{901106EC-9AD4-49CE-B727-9A9AB42ABDC5}"/>
    <dgm:cxn modelId="{A6C7C815-AA72-49C0-99EE-E397BE93CF85}" type="presOf" srcId="{D31737FE-BE20-4932-B6CA-433D37F5E4A7}" destId="{AAE62B0A-19A2-4793-89D9-ABD865E00A26}" srcOrd="0" destOrd="0" presId="urn:microsoft.com/office/officeart/2005/8/layout/orgChart1"/>
    <dgm:cxn modelId="{FA44751F-86B0-432D-8C18-C66DE9EF725B}" srcId="{2874A9BE-7BCF-4565-B190-7AC66586115E}" destId="{8C7C7EE1-4341-4D03-975D-B3E668FD3912}" srcOrd="0" destOrd="0" parTransId="{0DBD749E-11AA-4B4F-9407-23EEA7E5FC4D}" sibTransId="{57B27E7D-7A7A-4E26-A4E8-E97FE5F8F7ED}"/>
    <dgm:cxn modelId="{E5866B25-40DB-4340-95C1-055D9BB50034}" type="presOf" srcId="{0DBD749E-11AA-4B4F-9407-23EEA7E5FC4D}" destId="{D8EB3327-10C8-4454-AE2D-C6B32B1257CF}" srcOrd="0" destOrd="0" presId="urn:microsoft.com/office/officeart/2005/8/layout/orgChart1"/>
    <dgm:cxn modelId="{9C6B272A-7A19-4190-B3F9-2C19CA4E4241}" type="presOf" srcId="{B6BD0ECA-EEB2-439C-AD65-78E34A187949}" destId="{2B47A6D4-E207-46EA-81ED-368C423495D8}" srcOrd="0" destOrd="0" presId="urn:microsoft.com/office/officeart/2005/8/layout/orgChart1"/>
    <dgm:cxn modelId="{559EA73C-C9A7-4F6B-B2DF-580E6208F2F4}" type="presOf" srcId="{6496AC59-99FF-4A44-A317-7F408D025116}" destId="{2356ED3A-8080-4F82-8185-4FBE407E7D81}" srcOrd="1" destOrd="0" presId="urn:microsoft.com/office/officeart/2005/8/layout/orgChart1"/>
    <dgm:cxn modelId="{F1D7EC3C-0F9F-4AE6-AB07-CB7B8346B8F8}" type="presOf" srcId="{250DFEB3-B6F2-45AB-9E3E-C4B9AD71FB4A}" destId="{FEAA44E4-1BC0-4B5E-9F12-61A501D8DA21}" srcOrd="0" destOrd="0" presId="urn:microsoft.com/office/officeart/2005/8/layout/orgChart1"/>
    <dgm:cxn modelId="{77ABD43D-52E4-4C40-AE05-E9D593A05069}" srcId="{6496AC59-99FF-4A44-A317-7F408D025116}" destId="{3C22F2B4-A7D5-47BB-8EFD-71BCDBBCFF87}" srcOrd="0" destOrd="0" parTransId="{D31737FE-BE20-4932-B6CA-433D37F5E4A7}" sibTransId="{1AE6FD90-5D15-4509-996B-6341A98F04FC}"/>
    <dgm:cxn modelId="{F0CC654C-5354-49E5-88BD-3191D63D4E9C}" srcId="{250DFEB3-B6F2-45AB-9E3E-C4B9AD71FB4A}" destId="{71DA00F5-4A3F-4E91-9DD6-9EF20B4B063D}" srcOrd="0" destOrd="0" parTransId="{36C7E4F4-53D5-454D-BAD7-8F08E8E583B7}" sibTransId="{BC058567-3584-44A0-980C-B6AA9993D4CD}"/>
    <dgm:cxn modelId="{A2BE8F6C-2EF4-48FC-89F4-FE0319E928DA}" type="presOf" srcId="{B6BD0ECA-EEB2-439C-AD65-78E34A187949}" destId="{6238C861-65C7-47C8-A4BD-61B55049F3C1}" srcOrd="1" destOrd="0" presId="urn:microsoft.com/office/officeart/2005/8/layout/orgChart1"/>
    <dgm:cxn modelId="{CEF01971-0D14-4EDA-ADF9-84EEEFC8B264}" type="presOf" srcId="{1DF37051-66AD-4056-9582-93F551D9DDCA}" destId="{86E1A671-C7C1-48CE-9EA4-768B3236E2AB}" srcOrd="0" destOrd="0" presId="urn:microsoft.com/office/officeart/2005/8/layout/orgChart1"/>
    <dgm:cxn modelId="{A213B772-279E-4232-AEE4-1156AA765773}" srcId="{71DA00F5-4A3F-4E91-9DD6-9EF20B4B063D}" destId="{2874A9BE-7BCF-4565-B190-7AC66586115E}" srcOrd="1" destOrd="0" parTransId="{1DF37051-66AD-4056-9582-93F551D9DDCA}" sibTransId="{9F9F77EE-68FB-40FC-8FCE-24D1944392F3}"/>
    <dgm:cxn modelId="{7ED60E75-5249-4DC5-A8E5-479528EC7737}" type="presOf" srcId="{8C7C7EE1-4341-4D03-975D-B3E668FD3912}" destId="{FC2B2F8D-2001-4285-BEA7-E602A9A3CCDD}" srcOrd="0" destOrd="0" presId="urn:microsoft.com/office/officeart/2005/8/layout/orgChart1"/>
    <dgm:cxn modelId="{C8C1A280-0835-4278-8F02-B710825B3FA6}" type="presOf" srcId="{3C22F2B4-A7D5-47BB-8EFD-71BCDBBCFF87}" destId="{30F36310-004D-4907-BA32-970D3B56D15C}" srcOrd="0" destOrd="0" presId="urn:microsoft.com/office/officeart/2005/8/layout/orgChart1"/>
    <dgm:cxn modelId="{801DEAA4-D50C-4AE7-BCC4-D60BE21A70F4}" type="presOf" srcId="{71DA00F5-4A3F-4E91-9DD6-9EF20B4B063D}" destId="{19E55A48-745B-4163-BE1C-53D13DA9F4F1}" srcOrd="1" destOrd="0" presId="urn:microsoft.com/office/officeart/2005/8/layout/orgChart1"/>
    <dgm:cxn modelId="{D9E9D2A6-5BA9-4991-AE83-5F38270195E1}" type="presOf" srcId="{2874A9BE-7BCF-4565-B190-7AC66586115E}" destId="{24C927B7-A3EF-4B18-84AD-8EAD663FBAF8}" srcOrd="1" destOrd="0" presId="urn:microsoft.com/office/officeart/2005/8/layout/orgChart1"/>
    <dgm:cxn modelId="{A51595B2-991A-478E-BDC5-46CC8DA8B9B8}" type="presOf" srcId="{6496AC59-99FF-4A44-A317-7F408D025116}" destId="{0D1FAD3F-4C1B-463A-A989-D4AEABB34202}" srcOrd="0" destOrd="0" presId="urn:microsoft.com/office/officeart/2005/8/layout/orgChart1"/>
    <dgm:cxn modelId="{0710A2BA-FDFD-439A-82C3-3551B8838860}" srcId="{3C22F2B4-A7D5-47BB-8EFD-71BCDBBCFF87}" destId="{B6BD0ECA-EEB2-439C-AD65-78E34A187949}" srcOrd="0" destOrd="0" parTransId="{5B035F34-D060-48F1-A0F0-D49DD6827BFF}" sibTransId="{D791A1DF-6230-45AF-A743-0E3318E9581E}"/>
    <dgm:cxn modelId="{C5759EC0-7287-485E-A9F1-F93CCA5492C0}" type="presOf" srcId="{01742148-A0C6-4CB6-8F58-E478FE73087E}" destId="{7EAB831E-D67E-4770-AA69-22B2A5CDDA98}" srcOrd="0" destOrd="0" presId="urn:microsoft.com/office/officeart/2005/8/layout/orgChart1"/>
    <dgm:cxn modelId="{F75EF9CC-C7BA-433E-8F8C-F27C0F0A503A}" type="presOf" srcId="{5B035F34-D060-48F1-A0F0-D49DD6827BFF}" destId="{C470ADA3-D5B1-46A0-8D75-1F8D6C59E952}" srcOrd="0" destOrd="0" presId="urn:microsoft.com/office/officeart/2005/8/layout/orgChart1"/>
    <dgm:cxn modelId="{A6D8B9CF-9D11-4505-91E6-B543D102DB8C}" type="presOf" srcId="{2874A9BE-7BCF-4565-B190-7AC66586115E}" destId="{AD748313-88DB-478A-AD18-FC12A219634D}" srcOrd="0" destOrd="0" presId="urn:microsoft.com/office/officeart/2005/8/layout/orgChart1"/>
    <dgm:cxn modelId="{5968DEE5-1EF6-4FB8-A387-759B1E40FB63}" type="presOf" srcId="{71DA00F5-4A3F-4E91-9DD6-9EF20B4B063D}" destId="{7BF8F62F-E800-48D1-A402-B0051C328A75}" srcOrd="0" destOrd="0" presId="urn:microsoft.com/office/officeart/2005/8/layout/orgChart1"/>
    <dgm:cxn modelId="{4B825DE7-5BC5-4801-AB17-E4070F06CE59}" type="presOf" srcId="{3C22F2B4-A7D5-47BB-8EFD-71BCDBBCFF87}" destId="{0029A945-D35F-4CEA-96F5-6F3AA901F957}" srcOrd="1" destOrd="0" presId="urn:microsoft.com/office/officeart/2005/8/layout/orgChart1"/>
    <dgm:cxn modelId="{3A73CAF6-3815-41E4-992D-7ED65B20E07E}" type="presOf" srcId="{8C7C7EE1-4341-4D03-975D-B3E668FD3912}" destId="{DC59DE0E-8850-4BDF-9688-93CBDB022669}" srcOrd="1" destOrd="0" presId="urn:microsoft.com/office/officeart/2005/8/layout/orgChart1"/>
    <dgm:cxn modelId="{665FD6D0-F5D4-486B-87AF-99586A5D0FC0}" type="presParOf" srcId="{FEAA44E4-1BC0-4B5E-9F12-61A501D8DA21}" destId="{23C89ED5-8B77-4189-9709-3D9A1A5E7718}" srcOrd="0" destOrd="0" presId="urn:microsoft.com/office/officeart/2005/8/layout/orgChart1"/>
    <dgm:cxn modelId="{5F37BF46-45CA-47E1-A7C0-B94AEB36942F}" type="presParOf" srcId="{23C89ED5-8B77-4189-9709-3D9A1A5E7718}" destId="{4FB92835-CE26-4A8A-8A92-358F6CC9B7B5}" srcOrd="0" destOrd="0" presId="urn:microsoft.com/office/officeart/2005/8/layout/orgChart1"/>
    <dgm:cxn modelId="{AB909A05-9CF1-40C1-BD98-BB69E110F06E}" type="presParOf" srcId="{4FB92835-CE26-4A8A-8A92-358F6CC9B7B5}" destId="{7BF8F62F-E800-48D1-A402-B0051C328A75}" srcOrd="0" destOrd="0" presId="urn:microsoft.com/office/officeart/2005/8/layout/orgChart1"/>
    <dgm:cxn modelId="{377BB370-19CC-4F16-9E83-16C0A8A63089}" type="presParOf" srcId="{4FB92835-CE26-4A8A-8A92-358F6CC9B7B5}" destId="{19E55A48-745B-4163-BE1C-53D13DA9F4F1}" srcOrd="1" destOrd="0" presId="urn:microsoft.com/office/officeart/2005/8/layout/orgChart1"/>
    <dgm:cxn modelId="{A05DCCC9-1A3A-4EF1-B4A7-3AC37915DB6F}" type="presParOf" srcId="{23C89ED5-8B77-4189-9709-3D9A1A5E7718}" destId="{71881210-ACFD-47B5-A856-D57A620FEB73}" srcOrd="1" destOrd="0" presId="urn:microsoft.com/office/officeart/2005/8/layout/orgChart1"/>
    <dgm:cxn modelId="{D9E7C60D-AD88-488E-9DA7-4C1586181FD9}" type="presParOf" srcId="{71881210-ACFD-47B5-A856-D57A620FEB73}" destId="{7EAB831E-D67E-4770-AA69-22B2A5CDDA98}" srcOrd="0" destOrd="0" presId="urn:microsoft.com/office/officeart/2005/8/layout/orgChart1"/>
    <dgm:cxn modelId="{EAB22890-D9BB-42CB-86DE-AA5A6B0FEF49}" type="presParOf" srcId="{71881210-ACFD-47B5-A856-D57A620FEB73}" destId="{CB6B185F-6117-4C94-84FB-51A47DC9824E}" srcOrd="1" destOrd="0" presId="urn:microsoft.com/office/officeart/2005/8/layout/orgChart1"/>
    <dgm:cxn modelId="{65819181-0ED5-4ECF-B068-66DE39AAA7E7}" type="presParOf" srcId="{CB6B185F-6117-4C94-84FB-51A47DC9824E}" destId="{592F6E3E-E0C8-4A22-822B-1D926D391FC7}" srcOrd="0" destOrd="0" presId="urn:microsoft.com/office/officeart/2005/8/layout/orgChart1"/>
    <dgm:cxn modelId="{3409B117-CF8B-4A58-9143-8462B0B7F877}" type="presParOf" srcId="{592F6E3E-E0C8-4A22-822B-1D926D391FC7}" destId="{0D1FAD3F-4C1B-463A-A989-D4AEABB34202}" srcOrd="0" destOrd="0" presId="urn:microsoft.com/office/officeart/2005/8/layout/orgChart1"/>
    <dgm:cxn modelId="{566874DF-1999-4A9C-B7DB-E7767DD796C0}" type="presParOf" srcId="{592F6E3E-E0C8-4A22-822B-1D926D391FC7}" destId="{2356ED3A-8080-4F82-8185-4FBE407E7D81}" srcOrd="1" destOrd="0" presId="urn:microsoft.com/office/officeart/2005/8/layout/orgChart1"/>
    <dgm:cxn modelId="{8F3BB0BE-A0CB-455E-B4A8-725F91D7FCA5}" type="presParOf" srcId="{CB6B185F-6117-4C94-84FB-51A47DC9824E}" destId="{FF5A89ED-2F0A-4FAA-8D69-3974A5B6A96B}" srcOrd="1" destOrd="0" presId="urn:microsoft.com/office/officeart/2005/8/layout/orgChart1"/>
    <dgm:cxn modelId="{1824C1A1-6C11-4D77-825B-004E449F9091}" type="presParOf" srcId="{FF5A89ED-2F0A-4FAA-8D69-3974A5B6A96B}" destId="{AAE62B0A-19A2-4793-89D9-ABD865E00A26}" srcOrd="0" destOrd="0" presId="urn:microsoft.com/office/officeart/2005/8/layout/orgChart1"/>
    <dgm:cxn modelId="{61F424B3-113B-41F2-B06F-A59910FB32AD}" type="presParOf" srcId="{FF5A89ED-2F0A-4FAA-8D69-3974A5B6A96B}" destId="{86D56031-8DE4-455C-9446-D4133AE995F4}" srcOrd="1" destOrd="0" presId="urn:microsoft.com/office/officeart/2005/8/layout/orgChart1"/>
    <dgm:cxn modelId="{EB4CF937-874F-41E2-AFBD-018F5BE42587}" type="presParOf" srcId="{86D56031-8DE4-455C-9446-D4133AE995F4}" destId="{052304A6-9499-4026-B1DE-1B478C0885B9}" srcOrd="0" destOrd="0" presId="urn:microsoft.com/office/officeart/2005/8/layout/orgChart1"/>
    <dgm:cxn modelId="{9C5F9D7F-E329-4733-AAAF-EB0B3835B304}" type="presParOf" srcId="{052304A6-9499-4026-B1DE-1B478C0885B9}" destId="{30F36310-004D-4907-BA32-970D3B56D15C}" srcOrd="0" destOrd="0" presId="urn:microsoft.com/office/officeart/2005/8/layout/orgChart1"/>
    <dgm:cxn modelId="{53B8F949-FF14-46FB-902F-1B122459855A}" type="presParOf" srcId="{052304A6-9499-4026-B1DE-1B478C0885B9}" destId="{0029A945-D35F-4CEA-96F5-6F3AA901F957}" srcOrd="1" destOrd="0" presId="urn:microsoft.com/office/officeart/2005/8/layout/orgChart1"/>
    <dgm:cxn modelId="{6167B55C-12AD-4CC4-BC58-FCB3988EBC30}" type="presParOf" srcId="{86D56031-8DE4-455C-9446-D4133AE995F4}" destId="{63C97BE8-381D-4323-8C79-B819F144D490}" srcOrd="1" destOrd="0" presId="urn:microsoft.com/office/officeart/2005/8/layout/orgChart1"/>
    <dgm:cxn modelId="{9B0F765D-3F90-4A46-9E09-84A0842DADB4}" type="presParOf" srcId="{63C97BE8-381D-4323-8C79-B819F144D490}" destId="{C470ADA3-D5B1-46A0-8D75-1F8D6C59E952}" srcOrd="0" destOrd="0" presId="urn:microsoft.com/office/officeart/2005/8/layout/orgChart1"/>
    <dgm:cxn modelId="{85C82346-DD5A-4398-8A1C-2A204AB79548}" type="presParOf" srcId="{63C97BE8-381D-4323-8C79-B819F144D490}" destId="{16017B9D-9EF3-4627-843A-4F4B12CB9ADB}" srcOrd="1" destOrd="0" presId="urn:microsoft.com/office/officeart/2005/8/layout/orgChart1"/>
    <dgm:cxn modelId="{7025A2C0-8124-4136-8E48-731FAAF4C37E}" type="presParOf" srcId="{16017B9D-9EF3-4627-843A-4F4B12CB9ADB}" destId="{36E7B1B7-80FB-4C6A-9673-44E15313F65C}" srcOrd="0" destOrd="0" presId="urn:microsoft.com/office/officeart/2005/8/layout/orgChart1"/>
    <dgm:cxn modelId="{CC704ABB-013C-424D-92D0-D2ACFA8E6B80}" type="presParOf" srcId="{36E7B1B7-80FB-4C6A-9673-44E15313F65C}" destId="{2B47A6D4-E207-46EA-81ED-368C423495D8}" srcOrd="0" destOrd="0" presId="urn:microsoft.com/office/officeart/2005/8/layout/orgChart1"/>
    <dgm:cxn modelId="{AAAF817E-D1C7-424D-A2F4-C32F8B183209}" type="presParOf" srcId="{36E7B1B7-80FB-4C6A-9673-44E15313F65C}" destId="{6238C861-65C7-47C8-A4BD-61B55049F3C1}" srcOrd="1" destOrd="0" presId="urn:microsoft.com/office/officeart/2005/8/layout/orgChart1"/>
    <dgm:cxn modelId="{47A47194-C721-48E3-AE56-4AF028C9D0F1}" type="presParOf" srcId="{16017B9D-9EF3-4627-843A-4F4B12CB9ADB}" destId="{DBEA8263-C44B-431C-9934-DCE8AD72E492}" srcOrd="1" destOrd="0" presId="urn:microsoft.com/office/officeart/2005/8/layout/orgChart1"/>
    <dgm:cxn modelId="{091EB3A1-BBA2-494A-91D1-A236EAE8CD8F}" type="presParOf" srcId="{16017B9D-9EF3-4627-843A-4F4B12CB9ADB}" destId="{151F1909-4E5C-4193-B53D-A677725EE24E}" srcOrd="2" destOrd="0" presId="urn:microsoft.com/office/officeart/2005/8/layout/orgChart1"/>
    <dgm:cxn modelId="{3490D63F-1A14-4D28-A9E9-6115D43A3534}" type="presParOf" srcId="{86D56031-8DE4-455C-9446-D4133AE995F4}" destId="{87488E81-DFEB-4C4C-B4AF-308BDD8EC31C}" srcOrd="2" destOrd="0" presId="urn:microsoft.com/office/officeart/2005/8/layout/orgChart1"/>
    <dgm:cxn modelId="{3932CFC3-9D64-4796-A60F-1B6A751E67A7}" type="presParOf" srcId="{CB6B185F-6117-4C94-84FB-51A47DC9824E}" destId="{E4D77A31-A331-4A70-8841-17C0DBF46032}" srcOrd="2" destOrd="0" presId="urn:microsoft.com/office/officeart/2005/8/layout/orgChart1"/>
    <dgm:cxn modelId="{DA62E274-480D-4D23-BB47-9B237CC38DED}" type="presParOf" srcId="{71881210-ACFD-47B5-A856-D57A620FEB73}" destId="{86E1A671-C7C1-48CE-9EA4-768B3236E2AB}" srcOrd="2" destOrd="0" presId="urn:microsoft.com/office/officeart/2005/8/layout/orgChart1"/>
    <dgm:cxn modelId="{6BE206A9-C3B7-4FE5-8188-8B3EB0BEA8F6}" type="presParOf" srcId="{71881210-ACFD-47B5-A856-D57A620FEB73}" destId="{70E00769-8410-4258-AB89-0546F62DA98C}" srcOrd="3" destOrd="0" presId="urn:microsoft.com/office/officeart/2005/8/layout/orgChart1"/>
    <dgm:cxn modelId="{CB2B64FD-0FE3-4ABD-800D-79A268E2B3DE}" type="presParOf" srcId="{70E00769-8410-4258-AB89-0546F62DA98C}" destId="{43619768-CC3A-4014-99E8-6DF74A7DA776}" srcOrd="0" destOrd="0" presId="urn:microsoft.com/office/officeart/2005/8/layout/orgChart1"/>
    <dgm:cxn modelId="{6F8D03A8-31FB-4692-9F81-A300CBD1BB11}" type="presParOf" srcId="{43619768-CC3A-4014-99E8-6DF74A7DA776}" destId="{AD748313-88DB-478A-AD18-FC12A219634D}" srcOrd="0" destOrd="0" presId="urn:microsoft.com/office/officeart/2005/8/layout/orgChart1"/>
    <dgm:cxn modelId="{65A947E8-5A84-48B9-B3F4-DEFDB779D372}" type="presParOf" srcId="{43619768-CC3A-4014-99E8-6DF74A7DA776}" destId="{24C927B7-A3EF-4B18-84AD-8EAD663FBAF8}" srcOrd="1" destOrd="0" presId="urn:microsoft.com/office/officeart/2005/8/layout/orgChart1"/>
    <dgm:cxn modelId="{34846E4A-8602-46CD-B953-B81C5E685868}" type="presParOf" srcId="{70E00769-8410-4258-AB89-0546F62DA98C}" destId="{04BEA0CC-E838-479F-A83F-ECCDEDCD7B64}" srcOrd="1" destOrd="0" presId="urn:microsoft.com/office/officeart/2005/8/layout/orgChart1"/>
    <dgm:cxn modelId="{00CDE0E4-5378-48BA-BBB4-16DFBE5FF3C0}" type="presParOf" srcId="{04BEA0CC-E838-479F-A83F-ECCDEDCD7B64}" destId="{D8EB3327-10C8-4454-AE2D-C6B32B1257CF}" srcOrd="0" destOrd="0" presId="urn:microsoft.com/office/officeart/2005/8/layout/orgChart1"/>
    <dgm:cxn modelId="{FF34D236-FDF1-4E38-90E1-22C65F5E9F84}" type="presParOf" srcId="{04BEA0CC-E838-479F-A83F-ECCDEDCD7B64}" destId="{3FAD319F-087F-4BA9-844D-B800ACD8FB7F}" srcOrd="1" destOrd="0" presId="urn:microsoft.com/office/officeart/2005/8/layout/orgChart1"/>
    <dgm:cxn modelId="{D3DF4992-3371-4D0F-9DF1-4711AC952701}" type="presParOf" srcId="{3FAD319F-087F-4BA9-844D-B800ACD8FB7F}" destId="{457532A0-4401-4EAE-9E53-AE4B55489463}" srcOrd="0" destOrd="0" presId="urn:microsoft.com/office/officeart/2005/8/layout/orgChart1"/>
    <dgm:cxn modelId="{9B00F115-09ED-482D-BD19-D12F51D3C9F5}" type="presParOf" srcId="{457532A0-4401-4EAE-9E53-AE4B55489463}" destId="{FC2B2F8D-2001-4285-BEA7-E602A9A3CCDD}" srcOrd="0" destOrd="0" presId="urn:microsoft.com/office/officeart/2005/8/layout/orgChart1"/>
    <dgm:cxn modelId="{9C682266-8682-4D3E-8FF2-DC905DF490EA}" type="presParOf" srcId="{457532A0-4401-4EAE-9E53-AE4B55489463}" destId="{DC59DE0E-8850-4BDF-9688-93CBDB022669}" srcOrd="1" destOrd="0" presId="urn:microsoft.com/office/officeart/2005/8/layout/orgChart1"/>
    <dgm:cxn modelId="{09CCC9B2-5606-41A8-B682-42F7894585D5}" type="presParOf" srcId="{3FAD319F-087F-4BA9-844D-B800ACD8FB7F}" destId="{E2A1C048-FD74-44B3-B24D-AEA6EF90F1C1}" srcOrd="1" destOrd="0" presId="urn:microsoft.com/office/officeart/2005/8/layout/orgChart1"/>
    <dgm:cxn modelId="{AA643DD6-A1AE-4CF2-B40A-7C26940E030C}" type="presParOf" srcId="{3FAD319F-087F-4BA9-844D-B800ACD8FB7F}" destId="{7A606070-02AF-4D03-A568-231FCE64FC3F}" srcOrd="2" destOrd="0" presId="urn:microsoft.com/office/officeart/2005/8/layout/orgChart1"/>
    <dgm:cxn modelId="{2B5E0B78-5850-4C72-A08B-A82D4086FF1E}" type="presParOf" srcId="{70E00769-8410-4258-AB89-0546F62DA98C}" destId="{0514DA2B-0ADC-4A2D-B594-069C0B1B3C04}" srcOrd="2" destOrd="0" presId="urn:microsoft.com/office/officeart/2005/8/layout/orgChart1"/>
    <dgm:cxn modelId="{37B86714-7DF7-4935-960E-B59985C22846}" type="presParOf" srcId="{23C89ED5-8B77-4189-9709-3D9A1A5E7718}" destId="{C7FD617C-49C0-466F-94B2-849B5EE60B38}"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EF94705-6BFE-4B0A-A608-5F9D773052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779A0E9-6A28-4E9A-B13E-02DA1D7B8A39}">
      <dgm:prSet/>
      <dgm:spPr/>
      <dgm:t>
        <a:bodyPr/>
        <a:lstStyle/>
        <a:p>
          <a:r>
            <a:rPr lang="en-US" b="1" dirty="0">
              <a:latin typeface="Century Gothic" panose="020B0502020202020204" pitchFamily="34" charset="0"/>
            </a:rPr>
            <a:t>Low Income Subsidy (LIS) </a:t>
          </a:r>
          <a:r>
            <a:rPr lang="en-US" dirty="0">
              <a:latin typeface="Century Gothic" panose="020B0502020202020204" pitchFamily="34" charset="0"/>
            </a:rPr>
            <a:t>helps people with Medicare pay for prescription drugs and lowers the costs of Medicare Prescription drug coverage</a:t>
          </a:r>
          <a:r>
            <a:rPr lang="en-US" b="1" dirty="0">
              <a:latin typeface="Century Gothic" panose="020B0502020202020204" pitchFamily="34" charset="0"/>
            </a:rPr>
            <a:t>. </a:t>
          </a:r>
          <a:endParaRPr lang="en-US" dirty="0">
            <a:latin typeface="Century Gothic" panose="020B0502020202020204" pitchFamily="34" charset="0"/>
          </a:endParaRPr>
        </a:p>
      </dgm:t>
    </dgm:pt>
    <dgm:pt modelId="{8A828370-F75B-4712-98D9-68D5DD42669D}" type="parTrans" cxnId="{3F969B55-04D4-4697-B5F1-D133606FB3F1}">
      <dgm:prSet/>
      <dgm:spPr/>
      <dgm:t>
        <a:bodyPr/>
        <a:lstStyle/>
        <a:p>
          <a:endParaRPr lang="en-US"/>
        </a:p>
      </dgm:t>
    </dgm:pt>
    <dgm:pt modelId="{2F102427-FC44-48BD-82C4-976216F2C9CD}" type="sibTrans" cxnId="{3F969B55-04D4-4697-B5F1-D133606FB3F1}">
      <dgm:prSet/>
      <dgm:spPr/>
      <dgm:t>
        <a:bodyPr/>
        <a:lstStyle/>
        <a:p>
          <a:endParaRPr lang="en-US"/>
        </a:p>
      </dgm:t>
    </dgm:pt>
    <dgm:pt modelId="{6A7C3634-A8FE-4D67-8FF8-9FCF9778FF7C}">
      <dgm:prSet/>
      <dgm:spPr/>
      <dgm:t>
        <a:bodyPr/>
        <a:lstStyle/>
        <a:p>
          <a:r>
            <a:rPr lang="en-US" b="1" dirty="0">
              <a:latin typeface="Century Gothic" panose="020B0502020202020204" pitchFamily="34" charset="0"/>
            </a:rPr>
            <a:t>Who qualifies? </a:t>
          </a:r>
          <a:r>
            <a:rPr lang="en-US" dirty="0">
              <a:latin typeface="Century Gothic" panose="020B0502020202020204" pitchFamily="34" charset="0"/>
            </a:rPr>
            <a:t>People who have limited income and resources may still qualify for Extra Help, but they must apply to find out. </a:t>
          </a:r>
        </a:p>
      </dgm:t>
    </dgm:pt>
    <dgm:pt modelId="{67CB92A5-23CD-4FDB-BDD3-D12EB5B58351}" type="parTrans" cxnId="{BC72D972-E523-4542-94AD-C6AD96472EEF}">
      <dgm:prSet/>
      <dgm:spPr/>
      <dgm:t>
        <a:bodyPr/>
        <a:lstStyle/>
        <a:p>
          <a:endParaRPr lang="en-US"/>
        </a:p>
      </dgm:t>
    </dgm:pt>
    <dgm:pt modelId="{866D10CC-1525-4006-B779-03A175FDB45F}" type="sibTrans" cxnId="{BC72D972-E523-4542-94AD-C6AD96472EEF}">
      <dgm:prSet/>
      <dgm:spPr/>
      <dgm:t>
        <a:bodyPr/>
        <a:lstStyle/>
        <a:p>
          <a:endParaRPr lang="en-US"/>
        </a:p>
      </dgm:t>
    </dgm:pt>
    <dgm:pt modelId="{2710FC37-8F9A-4A00-A37B-1D266C3BD70D}">
      <dgm:prSet/>
      <dgm:spPr/>
      <dgm:t>
        <a:bodyPr/>
        <a:lstStyle/>
        <a:p>
          <a:r>
            <a:rPr lang="en-US" b="1" dirty="0">
              <a:latin typeface="Century Gothic" panose="020B0502020202020204" pitchFamily="34" charset="0"/>
            </a:rPr>
            <a:t>Apply online </a:t>
          </a:r>
          <a:r>
            <a:rPr lang="en-US" dirty="0">
              <a:latin typeface="Century Gothic" panose="020B0502020202020204" pitchFamily="34" charset="0"/>
            </a:rPr>
            <a:t>for Medicare Part D Extra Help program  </a:t>
          </a:r>
        </a:p>
        <a:p>
          <a:r>
            <a:rPr lang="en-US" b="1" dirty="0">
              <a:solidFill>
                <a:schemeClr val="bg1"/>
              </a:solidFill>
              <a:latin typeface="Century Gothic" panose="020B0502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https://www.ssa.gov/medicare/part-d-extra-help</a:t>
          </a:r>
          <a:r>
            <a:rPr lang="en-US" b="1" dirty="0">
              <a:solidFill>
                <a:schemeClr val="bg1"/>
              </a:solidFill>
              <a:latin typeface="Century Gothic" panose="020B0502020202020204" pitchFamily="34" charset="0"/>
            </a:rPr>
            <a:t> </a:t>
          </a:r>
          <a:endParaRPr lang="en-US" dirty="0">
            <a:solidFill>
              <a:schemeClr val="bg1"/>
            </a:solidFill>
            <a:latin typeface="Century Gothic" panose="020B0502020202020204" pitchFamily="34" charset="0"/>
          </a:endParaRPr>
        </a:p>
      </dgm:t>
    </dgm:pt>
    <dgm:pt modelId="{C0915719-6D9C-41C9-836F-685298984FCE}" type="parTrans" cxnId="{EEC1C0C5-17B6-4F0E-97B0-360FFA3AFD45}">
      <dgm:prSet/>
      <dgm:spPr/>
      <dgm:t>
        <a:bodyPr/>
        <a:lstStyle/>
        <a:p>
          <a:endParaRPr lang="en-US"/>
        </a:p>
      </dgm:t>
    </dgm:pt>
    <dgm:pt modelId="{8F065863-1ECA-441C-BD3B-A3E19EB85F7F}" type="sibTrans" cxnId="{EEC1C0C5-17B6-4F0E-97B0-360FFA3AFD45}">
      <dgm:prSet/>
      <dgm:spPr/>
      <dgm:t>
        <a:bodyPr/>
        <a:lstStyle/>
        <a:p>
          <a:endParaRPr lang="en-US"/>
        </a:p>
      </dgm:t>
    </dgm:pt>
    <dgm:pt modelId="{B911C02A-7299-4925-A4B0-77AD18F4A77E}">
      <dgm:prSet custT="1"/>
      <dgm:spPr/>
      <dgm:t>
        <a:bodyPr/>
        <a:lstStyle/>
        <a:p>
          <a:r>
            <a:rPr lang="en-US" sz="1800" dirty="0">
              <a:latin typeface="Century Gothic" panose="020B0502020202020204" pitchFamily="34" charset="0"/>
            </a:rPr>
            <a:t>This program is more advantageous than the new </a:t>
          </a:r>
          <a:r>
            <a:rPr lang="en-US" sz="1800" b="1" dirty="0">
              <a:latin typeface="Century Gothic" panose="020B0502020202020204" pitchFamily="34" charset="0"/>
            </a:rPr>
            <a:t>Medicare Prescription Payment Plan.  </a:t>
          </a:r>
          <a:endParaRPr lang="en-US" sz="1800" dirty="0">
            <a:latin typeface="Century Gothic" panose="020B0502020202020204" pitchFamily="34" charset="0"/>
          </a:endParaRPr>
        </a:p>
      </dgm:t>
    </dgm:pt>
    <dgm:pt modelId="{977BE447-35F8-408D-919A-E5E6D0505DB5}" type="parTrans" cxnId="{D698E0E1-C909-4297-89AA-B02CB803BA8B}">
      <dgm:prSet/>
      <dgm:spPr/>
      <dgm:t>
        <a:bodyPr/>
        <a:lstStyle/>
        <a:p>
          <a:endParaRPr lang="en-US"/>
        </a:p>
      </dgm:t>
    </dgm:pt>
    <dgm:pt modelId="{D1633C61-4615-413B-A438-84CDCF300CDF}" type="sibTrans" cxnId="{D698E0E1-C909-4297-89AA-B02CB803BA8B}">
      <dgm:prSet/>
      <dgm:spPr/>
      <dgm:t>
        <a:bodyPr/>
        <a:lstStyle/>
        <a:p>
          <a:endParaRPr lang="en-US"/>
        </a:p>
      </dgm:t>
    </dgm:pt>
    <dgm:pt modelId="{6FA4CD96-B937-481D-A7AB-38B1ABBECF55}" type="pres">
      <dgm:prSet presAssocID="{1EF94705-6BFE-4B0A-A608-5F9D773052BD}" presName="linear" presStyleCnt="0">
        <dgm:presLayoutVars>
          <dgm:animLvl val="lvl"/>
          <dgm:resizeHandles val="exact"/>
        </dgm:presLayoutVars>
      </dgm:prSet>
      <dgm:spPr/>
    </dgm:pt>
    <dgm:pt modelId="{9333DCA7-6DE8-4514-95FB-F505A09CDD05}" type="pres">
      <dgm:prSet presAssocID="{B779A0E9-6A28-4E9A-B13E-02DA1D7B8A39}" presName="parentText" presStyleLbl="node1" presStyleIdx="0" presStyleCnt="4">
        <dgm:presLayoutVars>
          <dgm:chMax val="0"/>
          <dgm:bulletEnabled val="1"/>
        </dgm:presLayoutVars>
      </dgm:prSet>
      <dgm:spPr/>
    </dgm:pt>
    <dgm:pt modelId="{98F30ED3-0B03-43FA-9D4A-C46FD13D2C88}" type="pres">
      <dgm:prSet presAssocID="{2F102427-FC44-48BD-82C4-976216F2C9CD}" presName="spacer" presStyleCnt="0"/>
      <dgm:spPr/>
    </dgm:pt>
    <dgm:pt modelId="{1B5AA9A1-1DF6-480D-B9F5-4B050CDEC451}" type="pres">
      <dgm:prSet presAssocID="{6A7C3634-A8FE-4D67-8FF8-9FCF9778FF7C}" presName="parentText" presStyleLbl="node1" presStyleIdx="1" presStyleCnt="4">
        <dgm:presLayoutVars>
          <dgm:chMax val="0"/>
          <dgm:bulletEnabled val="1"/>
        </dgm:presLayoutVars>
      </dgm:prSet>
      <dgm:spPr/>
    </dgm:pt>
    <dgm:pt modelId="{46427F4F-24E2-4522-9CB5-98CB8298E8AB}" type="pres">
      <dgm:prSet presAssocID="{866D10CC-1525-4006-B779-03A175FDB45F}" presName="spacer" presStyleCnt="0"/>
      <dgm:spPr/>
    </dgm:pt>
    <dgm:pt modelId="{6BB18694-E9A1-40E0-AFF6-D698437E7A2A}" type="pres">
      <dgm:prSet presAssocID="{2710FC37-8F9A-4A00-A37B-1D266C3BD70D}" presName="parentText" presStyleLbl="node1" presStyleIdx="2" presStyleCnt="4" custLinFactNeighborY="76322">
        <dgm:presLayoutVars>
          <dgm:chMax val="0"/>
          <dgm:bulletEnabled val="1"/>
        </dgm:presLayoutVars>
      </dgm:prSet>
      <dgm:spPr/>
    </dgm:pt>
    <dgm:pt modelId="{0BB2C490-1C29-43E7-B42D-73BD35A504BD}" type="pres">
      <dgm:prSet presAssocID="{8F065863-1ECA-441C-BD3B-A3E19EB85F7F}" presName="spacer" presStyleCnt="0"/>
      <dgm:spPr/>
    </dgm:pt>
    <dgm:pt modelId="{1C3E8F75-1D57-4370-B486-2C6C834620D9}" type="pres">
      <dgm:prSet presAssocID="{B911C02A-7299-4925-A4B0-77AD18F4A77E}" presName="parentText" presStyleLbl="node1" presStyleIdx="3" presStyleCnt="4">
        <dgm:presLayoutVars>
          <dgm:chMax val="0"/>
          <dgm:bulletEnabled val="1"/>
        </dgm:presLayoutVars>
      </dgm:prSet>
      <dgm:spPr/>
    </dgm:pt>
  </dgm:ptLst>
  <dgm:cxnLst>
    <dgm:cxn modelId="{E1697400-F816-4B54-8C91-8A7D3AE2C641}" type="presOf" srcId="{1EF94705-6BFE-4B0A-A608-5F9D773052BD}" destId="{6FA4CD96-B937-481D-A7AB-38B1ABBECF55}" srcOrd="0" destOrd="0" presId="urn:microsoft.com/office/officeart/2005/8/layout/vList2"/>
    <dgm:cxn modelId="{CC8ADB11-D0B9-447A-A956-5A4E66CE6F4A}" type="presOf" srcId="{B779A0E9-6A28-4E9A-B13E-02DA1D7B8A39}" destId="{9333DCA7-6DE8-4514-95FB-F505A09CDD05}" srcOrd="0" destOrd="0" presId="urn:microsoft.com/office/officeart/2005/8/layout/vList2"/>
    <dgm:cxn modelId="{5FC2E936-8989-46E5-9EB8-9477BBDC391F}" type="presOf" srcId="{6A7C3634-A8FE-4D67-8FF8-9FCF9778FF7C}" destId="{1B5AA9A1-1DF6-480D-B9F5-4B050CDEC451}" srcOrd="0" destOrd="0" presId="urn:microsoft.com/office/officeart/2005/8/layout/vList2"/>
    <dgm:cxn modelId="{77176F43-0472-4DEB-A6E3-38F16FAAF11A}" type="presOf" srcId="{B911C02A-7299-4925-A4B0-77AD18F4A77E}" destId="{1C3E8F75-1D57-4370-B486-2C6C834620D9}" srcOrd="0" destOrd="0" presId="urn:microsoft.com/office/officeart/2005/8/layout/vList2"/>
    <dgm:cxn modelId="{BC72D972-E523-4542-94AD-C6AD96472EEF}" srcId="{1EF94705-6BFE-4B0A-A608-5F9D773052BD}" destId="{6A7C3634-A8FE-4D67-8FF8-9FCF9778FF7C}" srcOrd="1" destOrd="0" parTransId="{67CB92A5-23CD-4FDB-BDD3-D12EB5B58351}" sibTransId="{866D10CC-1525-4006-B779-03A175FDB45F}"/>
    <dgm:cxn modelId="{3F969B55-04D4-4697-B5F1-D133606FB3F1}" srcId="{1EF94705-6BFE-4B0A-A608-5F9D773052BD}" destId="{B779A0E9-6A28-4E9A-B13E-02DA1D7B8A39}" srcOrd="0" destOrd="0" parTransId="{8A828370-F75B-4712-98D9-68D5DD42669D}" sibTransId="{2F102427-FC44-48BD-82C4-976216F2C9CD}"/>
    <dgm:cxn modelId="{EEC1C0C5-17B6-4F0E-97B0-360FFA3AFD45}" srcId="{1EF94705-6BFE-4B0A-A608-5F9D773052BD}" destId="{2710FC37-8F9A-4A00-A37B-1D266C3BD70D}" srcOrd="2" destOrd="0" parTransId="{C0915719-6D9C-41C9-836F-685298984FCE}" sibTransId="{8F065863-1ECA-441C-BD3B-A3E19EB85F7F}"/>
    <dgm:cxn modelId="{D698E0E1-C909-4297-89AA-B02CB803BA8B}" srcId="{1EF94705-6BFE-4B0A-A608-5F9D773052BD}" destId="{B911C02A-7299-4925-A4B0-77AD18F4A77E}" srcOrd="3" destOrd="0" parTransId="{977BE447-35F8-408D-919A-E5E6D0505DB5}" sibTransId="{D1633C61-4615-413B-A438-84CDCF300CDF}"/>
    <dgm:cxn modelId="{D288A5EA-8444-479A-B941-CD94725693E9}" type="presOf" srcId="{2710FC37-8F9A-4A00-A37B-1D266C3BD70D}" destId="{6BB18694-E9A1-40E0-AFF6-D698437E7A2A}" srcOrd="0" destOrd="0" presId="urn:microsoft.com/office/officeart/2005/8/layout/vList2"/>
    <dgm:cxn modelId="{57C4BDB1-7BF8-4059-A4F4-23EBB7654B7B}" type="presParOf" srcId="{6FA4CD96-B937-481D-A7AB-38B1ABBECF55}" destId="{9333DCA7-6DE8-4514-95FB-F505A09CDD05}" srcOrd="0" destOrd="0" presId="urn:microsoft.com/office/officeart/2005/8/layout/vList2"/>
    <dgm:cxn modelId="{7C0CA0AD-3DE1-4CF6-B3E8-E5F89FE6C31A}" type="presParOf" srcId="{6FA4CD96-B937-481D-A7AB-38B1ABBECF55}" destId="{98F30ED3-0B03-43FA-9D4A-C46FD13D2C88}" srcOrd="1" destOrd="0" presId="urn:microsoft.com/office/officeart/2005/8/layout/vList2"/>
    <dgm:cxn modelId="{79C91592-95B8-49AD-A761-EB87046DC41F}" type="presParOf" srcId="{6FA4CD96-B937-481D-A7AB-38B1ABBECF55}" destId="{1B5AA9A1-1DF6-480D-B9F5-4B050CDEC451}" srcOrd="2" destOrd="0" presId="urn:microsoft.com/office/officeart/2005/8/layout/vList2"/>
    <dgm:cxn modelId="{3B7AFFF6-DAAA-4F8C-BA29-9A4D433D41B5}" type="presParOf" srcId="{6FA4CD96-B937-481D-A7AB-38B1ABBECF55}" destId="{46427F4F-24E2-4522-9CB5-98CB8298E8AB}" srcOrd="3" destOrd="0" presId="urn:microsoft.com/office/officeart/2005/8/layout/vList2"/>
    <dgm:cxn modelId="{10FB72D1-1F58-4DE5-9CB1-62B49FFE9224}" type="presParOf" srcId="{6FA4CD96-B937-481D-A7AB-38B1ABBECF55}" destId="{6BB18694-E9A1-40E0-AFF6-D698437E7A2A}" srcOrd="4" destOrd="0" presId="urn:microsoft.com/office/officeart/2005/8/layout/vList2"/>
    <dgm:cxn modelId="{BB230CED-B2B8-4097-8735-A51DC08E0F85}" type="presParOf" srcId="{6FA4CD96-B937-481D-A7AB-38B1ABBECF55}" destId="{0BB2C490-1C29-43E7-B42D-73BD35A504BD}" srcOrd="5" destOrd="0" presId="urn:microsoft.com/office/officeart/2005/8/layout/vList2"/>
    <dgm:cxn modelId="{E6B3CDB2-2126-4837-9276-A688AF462D1C}" type="presParOf" srcId="{6FA4CD96-B937-481D-A7AB-38B1ABBECF55}" destId="{1C3E8F75-1D57-4370-B486-2C6C834620D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7EAADEE-E224-49FC-B73D-47BA8ED0F43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9999413-E8D3-4894-B9D1-1D29156D51D9}">
      <dgm:prSet/>
      <dgm:spPr/>
      <dgm:t>
        <a:bodyPr/>
        <a:lstStyle/>
        <a:p>
          <a:r>
            <a:rPr lang="en-US" b="1" i="0" baseline="0" dirty="0"/>
            <a:t>Important! </a:t>
          </a:r>
          <a:endParaRPr lang="en-US" dirty="0"/>
        </a:p>
      </dgm:t>
    </dgm:pt>
    <dgm:pt modelId="{E107AB38-6598-4469-9FD7-6C537220429D}" type="parTrans" cxnId="{94613701-8CB3-47C7-A27F-98B3C13F2349}">
      <dgm:prSet/>
      <dgm:spPr/>
      <dgm:t>
        <a:bodyPr/>
        <a:lstStyle/>
        <a:p>
          <a:endParaRPr lang="en-US"/>
        </a:p>
      </dgm:t>
    </dgm:pt>
    <dgm:pt modelId="{8F8D0ED8-F161-4721-8225-A81FD2EBFF4C}" type="sibTrans" cxnId="{94613701-8CB3-47C7-A27F-98B3C13F2349}">
      <dgm:prSet/>
      <dgm:spPr/>
      <dgm:t>
        <a:bodyPr/>
        <a:lstStyle/>
        <a:p>
          <a:endParaRPr lang="en-US"/>
        </a:p>
      </dgm:t>
    </dgm:pt>
    <dgm:pt modelId="{E5AB3008-4DB9-4AC4-B168-6B7DCF2A5E28}">
      <dgm:prSet/>
      <dgm:spPr/>
      <dgm:t>
        <a:bodyPr/>
        <a:lstStyle/>
        <a:p>
          <a:r>
            <a:rPr lang="en-US" b="0" i="0" baseline="0" dirty="0"/>
            <a:t>Medical identity theft is when someone steals or uses your personal information (like your name, Social Security Number, or Medicare Number) to submit fraudulent claims to Medicare and other health insurance companies without your permission. When you get health care services, record the dates on a calendar and save the receipts and statements you get from providers to check for mistakes.</a:t>
          </a:r>
          <a:endParaRPr lang="en-US" dirty="0"/>
        </a:p>
      </dgm:t>
    </dgm:pt>
    <dgm:pt modelId="{AEC13880-FC74-4B19-BC0A-B937EBE66668}" type="parTrans" cxnId="{D0E940CD-E91F-4B0E-81CC-A93B7CCD7D8F}">
      <dgm:prSet/>
      <dgm:spPr/>
      <dgm:t>
        <a:bodyPr/>
        <a:lstStyle/>
        <a:p>
          <a:endParaRPr lang="en-US"/>
        </a:p>
      </dgm:t>
    </dgm:pt>
    <dgm:pt modelId="{7BB85DD5-AF2B-42A5-9B1C-C91E97792397}" type="sibTrans" cxnId="{D0E940CD-E91F-4B0E-81CC-A93B7CCD7D8F}">
      <dgm:prSet/>
      <dgm:spPr/>
      <dgm:t>
        <a:bodyPr/>
        <a:lstStyle/>
        <a:p>
          <a:endParaRPr lang="en-US"/>
        </a:p>
      </dgm:t>
    </dgm:pt>
    <dgm:pt modelId="{3706EBCB-6EBD-48F1-98BB-9A19AE198B6D}">
      <dgm:prSet/>
      <dgm:spPr/>
      <dgm:t>
        <a:bodyPr/>
        <a:lstStyle/>
        <a:p>
          <a:r>
            <a:rPr lang="en-US" b="1" i="0" baseline="0" dirty="0"/>
            <a:t>If you’ve contacted the provider and you suspect that Medicare is being charged for a service or supply that you didn’t get, or you don’t know the provider on the claim, call 1-800-MEDICARE.</a:t>
          </a:r>
          <a:endParaRPr lang="en-US" dirty="0"/>
        </a:p>
      </dgm:t>
    </dgm:pt>
    <dgm:pt modelId="{220D8210-DF66-4A39-AB69-5E6C5D39F4DF}" type="parTrans" cxnId="{4E572638-2A88-45D6-889B-6BC1D7BF152B}">
      <dgm:prSet/>
      <dgm:spPr/>
      <dgm:t>
        <a:bodyPr/>
        <a:lstStyle/>
        <a:p>
          <a:endParaRPr lang="en-US"/>
        </a:p>
      </dgm:t>
    </dgm:pt>
    <dgm:pt modelId="{DBDC82D7-6E37-41AB-A8F7-56D2B4D2B460}" type="sibTrans" cxnId="{4E572638-2A88-45D6-889B-6BC1D7BF152B}">
      <dgm:prSet/>
      <dgm:spPr/>
      <dgm:t>
        <a:bodyPr/>
        <a:lstStyle/>
        <a:p>
          <a:endParaRPr lang="en-US"/>
        </a:p>
      </dgm:t>
    </dgm:pt>
    <dgm:pt modelId="{6838FB9B-4E5D-45E4-BCF0-83D743506841}" type="pres">
      <dgm:prSet presAssocID="{D7EAADEE-E224-49FC-B73D-47BA8ED0F434}" presName="linear" presStyleCnt="0">
        <dgm:presLayoutVars>
          <dgm:animLvl val="lvl"/>
          <dgm:resizeHandles val="exact"/>
        </dgm:presLayoutVars>
      </dgm:prSet>
      <dgm:spPr/>
    </dgm:pt>
    <dgm:pt modelId="{0C69C23F-A1D3-4D67-9206-32E230104805}" type="pres">
      <dgm:prSet presAssocID="{89999413-E8D3-4894-B9D1-1D29156D51D9}" presName="parentText" presStyleLbl="node1" presStyleIdx="0" presStyleCnt="1">
        <dgm:presLayoutVars>
          <dgm:chMax val="0"/>
          <dgm:bulletEnabled val="1"/>
        </dgm:presLayoutVars>
      </dgm:prSet>
      <dgm:spPr/>
    </dgm:pt>
    <dgm:pt modelId="{630CD7C1-B658-490E-A5F3-1A7CEDEFD74B}" type="pres">
      <dgm:prSet presAssocID="{89999413-E8D3-4894-B9D1-1D29156D51D9}" presName="childText" presStyleLbl="revTx" presStyleIdx="0" presStyleCnt="1">
        <dgm:presLayoutVars>
          <dgm:bulletEnabled val="1"/>
        </dgm:presLayoutVars>
      </dgm:prSet>
      <dgm:spPr/>
    </dgm:pt>
  </dgm:ptLst>
  <dgm:cxnLst>
    <dgm:cxn modelId="{94613701-8CB3-47C7-A27F-98B3C13F2349}" srcId="{D7EAADEE-E224-49FC-B73D-47BA8ED0F434}" destId="{89999413-E8D3-4894-B9D1-1D29156D51D9}" srcOrd="0" destOrd="0" parTransId="{E107AB38-6598-4469-9FD7-6C537220429D}" sibTransId="{8F8D0ED8-F161-4721-8225-A81FD2EBFF4C}"/>
    <dgm:cxn modelId="{4E572638-2A88-45D6-889B-6BC1D7BF152B}" srcId="{89999413-E8D3-4894-B9D1-1D29156D51D9}" destId="{3706EBCB-6EBD-48F1-98BB-9A19AE198B6D}" srcOrd="1" destOrd="0" parTransId="{220D8210-DF66-4A39-AB69-5E6C5D39F4DF}" sibTransId="{DBDC82D7-6E37-41AB-A8F7-56D2B4D2B460}"/>
    <dgm:cxn modelId="{E3AF3366-6015-4A43-87EB-9C2BC10619BE}" type="presOf" srcId="{D7EAADEE-E224-49FC-B73D-47BA8ED0F434}" destId="{6838FB9B-4E5D-45E4-BCF0-83D743506841}" srcOrd="0" destOrd="0" presId="urn:microsoft.com/office/officeart/2005/8/layout/vList2"/>
    <dgm:cxn modelId="{4311BFC1-6152-46F9-82E7-368C8FB7DA7C}" type="presOf" srcId="{3706EBCB-6EBD-48F1-98BB-9A19AE198B6D}" destId="{630CD7C1-B658-490E-A5F3-1A7CEDEFD74B}" srcOrd="0" destOrd="1" presId="urn:microsoft.com/office/officeart/2005/8/layout/vList2"/>
    <dgm:cxn modelId="{D0E940CD-E91F-4B0E-81CC-A93B7CCD7D8F}" srcId="{89999413-E8D3-4894-B9D1-1D29156D51D9}" destId="{E5AB3008-4DB9-4AC4-B168-6B7DCF2A5E28}" srcOrd="0" destOrd="0" parTransId="{AEC13880-FC74-4B19-BC0A-B937EBE66668}" sibTransId="{7BB85DD5-AF2B-42A5-9B1C-C91E97792397}"/>
    <dgm:cxn modelId="{8407E8CD-72A5-41A9-82A9-EA4513D9844A}" type="presOf" srcId="{89999413-E8D3-4894-B9D1-1D29156D51D9}" destId="{0C69C23F-A1D3-4D67-9206-32E230104805}" srcOrd="0" destOrd="0" presId="urn:microsoft.com/office/officeart/2005/8/layout/vList2"/>
    <dgm:cxn modelId="{A776E6E1-DE74-4445-BFDF-87CA3484A43B}" type="presOf" srcId="{E5AB3008-4DB9-4AC4-B168-6B7DCF2A5E28}" destId="{630CD7C1-B658-490E-A5F3-1A7CEDEFD74B}" srcOrd="0" destOrd="0" presId="urn:microsoft.com/office/officeart/2005/8/layout/vList2"/>
    <dgm:cxn modelId="{FBB6DEFB-9FDF-44CF-B42B-A2AEA90AE696}" type="presParOf" srcId="{6838FB9B-4E5D-45E4-BCF0-83D743506841}" destId="{0C69C23F-A1D3-4D67-9206-32E230104805}" srcOrd="0" destOrd="0" presId="urn:microsoft.com/office/officeart/2005/8/layout/vList2"/>
    <dgm:cxn modelId="{34E6ADB2-4919-4B04-ABA2-3B4525DBC2EC}" type="presParOf" srcId="{6838FB9B-4E5D-45E4-BCF0-83D743506841}" destId="{630CD7C1-B658-490E-A5F3-1A7CEDEFD74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21E5270-D630-44E2-A55B-B20356F5CCD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93142F-3CD4-433A-8091-3E24831DEC1D}">
      <dgm:prSet/>
      <dgm:spPr/>
      <dgm:t>
        <a:bodyPr/>
        <a:lstStyle/>
        <a:p>
          <a:r>
            <a:rPr lang="en-US" b="1" i="0" baseline="0" dirty="0"/>
            <a:t>Important! </a:t>
          </a:r>
          <a:endParaRPr lang="en-US" dirty="0"/>
        </a:p>
      </dgm:t>
    </dgm:pt>
    <dgm:pt modelId="{0F42DD2F-F6E1-4AAD-88E2-C3AC3BBDB23C}" type="parTrans" cxnId="{74D7ACBA-FAF9-4C1F-84C8-BF881D88FE63}">
      <dgm:prSet/>
      <dgm:spPr/>
      <dgm:t>
        <a:bodyPr/>
        <a:lstStyle/>
        <a:p>
          <a:endParaRPr lang="en-US"/>
        </a:p>
      </dgm:t>
    </dgm:pt>
    <dgm:pt modelId="{28AD9E9F-131B-4740-896F-D13B492C3959}" type="sibTrans" cxnId="{74D7ACBA-FAF9-4C1F-84C8-BF881D88FE63}">
      <dgm:prSet/>
      <dgm:spPr/>
      <dgm:t>
        <a:bodyPr/>
        <a:lstStyle/>
        <a:p>
          <a:endParaRPr lang="en-US"/>
        </a:p>
      </dgm:t>
    </dgm:pt>
    <dgm:pt modelId="{791231E1-7482-4DEE-BC86-EC812FB7B821}">
      <dgm:prSet/>
      <dgm:spPr/>
      <dgm:t>
        <a:bodyPr/>
        <a:lstStyle/>
        <a:p>
          <a:r>
            <a:rPr lang="en-US" b="1" i="0" baseline="0" dirty="0"/>
            <a:t>Call 1-800-MEDICARE to report any plans or agents that: </a:t>
          </a:r>
          <a:endParaRPr lang="en-US" dirty="0"/>
        </a:p>
      </dgm:t>
    </dgm:pt>
    <dgm:pt modelId="{D43939FE-1E9C-47A7-8B17-6E25C1A7BAC4}" type="parTrans" cxnId="{A77064B3-2435-4542-A2AA-4AD0FBA09E72}">
      <dgm:prSet/>
      <dgm:spPr/>
      <dgm:t>
        <a:bodyPr/>
        <a:lstStyle/>
        <a:p>
          <a:endParaRPr lang="en-US"/>
        </a:p>
      </dgm:t>
    </dgm:pt>
    <dgm:pt modelId="{5DFECC1E-3B77-45B4-BDD4-1AE6FBD56E3E}" type="sibTrans" cxnId="{A77064B3-2435-4542-A2AA-4AD0FBA09E72}">
      <dgm:prSet/>
      <dgm:spPr/>
      <dgm:t>
        <a:bodyPr/>
        <a:lstStyle/>
        <a:p>
          <a:endParaRPr lang="en-US"/>
        </a:p>
      </dgm:t>
    </dgm:pt>
    <dgm:pt modelId="{4570791D-BDBC-4680-AE0C-CC3CAA5B7A91}">
      <dgm:prSet/>
      <dgm:spPr/>
      <dgm:t>
        <a:bodyPr/>
        <a:lstStyle/>
        <a:p>
          <a:r>
            <a:rPr lang="en-US" b="0" i="0" baseline="0" dirty="0"/>
            <a:t>Ask for your personal information over the phone or email </a:t>
          </a:r>
          <a:endParaRPr lang="en-US" dirty="0"/>
        </a:p>
      </dgm:t>
    </dgm:pt>
    <dgm:pt modelId="{37314E9A-539A-4597-8427-97F249327C77}" type="parTrans" cxnId="{B1147517-F991-41C5-BF13-9D9358DE4DCF}">
      <dgm:prSet/>
      <dgm:spPr/>
      <dgm:t>
        <a:bodyPr/>
        <a:lstStyle/>
        <a:p>
          <a:endParaRPr lang="en-US"/>
        </a:p>
      </dgm:t>
    </dgm:pt>
    <dgm:pt modelId="{AE5FAE7E-D843-487F-90BD-9161E39000E4}" type="sibTrans" cxnId="{B1147517-F991-41C5-BF13-9D9358DE4DCF}">
      <dgm:prSet/>
      <dgm:spPr/>
      <dgm:t>
        <a:bodyPr/>
        <a:lstStyle/>
        <a:p>
          <a:endParaRPr lang="en-US"/>
        </a:p>
      </dgm:t>
    </dgm:pt>
    <dgm:pt modelId="{6E0B87A8-2956-4FD8-9BD1-1547BC4B9C9C}">
      <dgm:prSet/>
      <dgm:spPr/>
      <dgm:t>
        <a:bodyPr/>
        <a:lstStyle/>
        <a:p>
          <a:r>
            <a:rPr lang="en-US" b="0" i="0" baseline="0" dirty="0"/>
            <a:t>Call to enroll you in a plan </a:t>
          </a:r>
          <a:endParaRPr lang="en-US" dirty="0"/>
        </a:p>
      </dgm:t>
    </dgm:pt>
    <dgm:pt modelId="{29918DC6-FB67-4E14-BA6D-E6B209C2C670}" type="parTrans" cxnId="{381F4211-C57A-43B4-8C8C-B4E053D7E237}">
      <dgm:prSet/>
      <dgm:spPr/>
      <dgm:t>
        <a:bodyPr/>
        <a:lstStyle/>
        <a:p>
          <a:endParaRPr lang="en-US"/>
        </a:p>
      </dgm:t>
    </dgm:pt>
    <dgm:pt modelId="{9E5EA6D8-D10B-480E-B9BF-7ADFD3FC06DC}" type="sibTrans" cxnId="{381F4211-C57A-43B4-8C8C-B4E053D7E237}">
      <dgm:prSet/>
      <dgm:spPr/>
      <dgm:t>
        <a:bodyPr/>
        <a:lstStyle/>
        <a:p>
          <a:endParaRPr lang="en-US"/>
        </a:p>
      </dgm:t>
    </dgm:pt>
    <dgm:pt modelId="{76E19876-674C-48F6-9435-98E8113BBEF0}">
      <dgm:prSet/>
      <dgm:spPr/>
      <dgm:t>
        <a:bodyPr/>
        <a:lstStyle/>
        <a:p>
          <a:r>
            <a:rPr lang="en-US" b="0" i="0" baseline="0" dirty="0"/>
            <a:t>Visit you unexpectedly </a:t>
          </a:r>
          <a:endParaRPr lang="en-US" dirty="0"/>
        </a:p>
      </dgm:t>
    </dgm:pt>
    <dgm:pt modelId="{F0B2C9F0-7B59-4475-AFD0-A8EEDC566AE5}" type="parTrans" cxnId="{2B3D75EA-5004-4140-9C87-C5B1B58DCABF}">
      <dgm:prSet/>
      <dgm:spPr/>
      <dgm:t>
        <a:bodyPr/>
        <a:lstStyle/>
        <a:p>
          <a:endParaRPr lang="en-US"/>
        </a:p>
      </dgm:t>
    </dgm:pt>
    <dgm:pt modelId="{860D8A45-3C47-45BD-9866-E4B7C1C61CA4}" type="sibTrans" cxnId="{2B3D75EA-5004-4140-9C87-C5B1B58DCABF}">
      <dgm:prSet/>
      <dgm:spPr/>
      <dgm:t>
        <a:bodyPr/>
        <a:lstStyle/>
        <a:p>
          <a:endParaRPr lang="en-US"/>
        </a:p>
      </dgm:t>
    </dgm:pt>
    <dgm:pt modelId="{300C7520-1099-4456-BEE1-DC78DC96E2CF}">
      <dgm:prSet/>
      <dgm:spPr/>
      <dgm:t>
        <a:bodyPr/>
        <a:lstStyle/>
        <a:p>
          <a:r>
            <a:rPr lang="en-US" b="0" i="0" baseline="0" dirty="0"/>
            <a:t>Use false information to mislead you </a:t>
          </a:r>
          <a:endParaRPr lang="en-US" dirty="0"/>
        </a:p>
      </dgm:t>
    </dgm:pt>
    <dgm:pt modelId="{E03154A6-EE0F-4240-9950-61EAB3CA4F2A}" type="parTrans" cxnId="{C374529B-BEF4-4607-9DC8-702FADA1F24D}">
      <dgm:prSet/>
      <dgm:spPr/>
      <dgm:t>
        <a:bodyPr/>
        <a:lstStyle/>
        <a:p>
          <a:endParaRPr lang="en-US"/>
        </a:p>
      </dgm:t>
    </dgm:pt>
    <dgm:pt modelId="{5F6CF137-56F9-4C41-AB61-41F0F39653BF}" type="sibTrans" cxnId="{C374529B-BEF4-4607-9DC8-702FADA1F24D}">
      <dgm:prSet/>
      <dgm:spPr/>
      <dgm:t>
        <a:bodyPr/>
        <a:lstStyle/>
        <a:p>
          <a:endParaRPr lang="en-US"/>
        </a:p>
      </dgm:t>
    </dgm:pt>
    <dgm:pt modelId="{4885E3DB-1DBD-464F-96D2-27BC8AC2301A}">
      <dgm:prSet/>
      <dgm:spPr/>
      <dgm:t>
        <a:bodyPr/>
        <a:lstStyle/>
        <a:p>
          <a:r>
            <a:rPr lang="en-US" b="0" i="0" baseline="0" dirty="0"/>
            <a:t>You can also call the Medicare Drug Integrity Contractor (MEDIC) at 1-877-7SAFERX (1-877-772-3379). The MEDIC fights fraud, waste, and abuse in Medicare Advantage Plans and</a:t>
          </a:r>
          <a:endParaRPr lang="en-US" dirty="0"/>
        </a:p>
      </dgm:t>
    </dgm:pt>
    <dgm:pt modelId="{8BC2B333-2506-49D9-BF45-191B0CE5E75C}" type="parTrans" cxnId="{F0233B1A-0BD9-42DF-9EC8-AA2B7CF2C493}">
      <dgm:prSet/>
      <dgm:spPr/>
      <dgm:t>
        <a:bodyPr/>
        <a:lstStyle/>
        <a:p>
          <a:endParaRPr lang="en-US"/>
        </a:p>
      </dgm:t>
    </dgm:pt>
    <dgm:pt modelId="{2A204DC9-3806-49BD-95B6-1FF4F8735084}" type="sibTrans" cxnId="{F0233B1A-0BD9-42DF-9EC8-AA2B7CF2C493}">
      <dgm:prSet/>
      <dgm:spPr/>
      <dgm:t>
        <a:bodyPr/>
        <a:lstStyle/>
        <a:p>
          <a:endParaRPr lang="en-US"/>
        </a:p>
      </dgm:t>
    </dgm:pt>
    <dgm:pt modelId="{897B1956-8D06-49FB-93FA-F9F15037144C}" type="pres">
      <dgm:prSet presAssocID="{C21E5270-D630-44E2-A55B-B20356F5CCD9}" presName="linear" presStyleCnt="0">
        <dgm:presLayoutVars>
          <dgm:animLvl val="lvl"/>
          <dgm:resizeHandles val="exact"/>
        </dgm:presLayoutVars>
      </dgm:prSet>
      <dgm:spPr/>
    </dgm:pt>
    <dgm:pt modelId="{C9765BED-0A51-49DF-9CCF-858A4B10837F}" type="pres">
      <dgm:prSet presAssocID="{4493142F-3CD4-433A-8091-3E24831DEC1D}" presName="parentText" presStyleLbl="node1" presStyleIdx="0" presStyleCnt="1">
        <dgm:presLayoutVars>
          <dgm:chMax val="0"/>
          <dgm:bulletEnabled val="1"/>
        </dgm:presLayoutVars>
      </dgm:prSet>
      <dgm:spPr/>
    </dgm:pt>
    <dgm:pt modelId="{5E398254-9610-406E-80C0-C8D9D1A34796}" type="pres">
      <dgm:prSet presAssocID="{4493142F-3CD4-433A-8091-3E24831DEC1D}" presName="childText" presStyleLbl="revTx" presStyleIdx="0" presStyleCnt="1">
        <dgm:presLayoutVars>
          <dgm:bulletEnabled val="1"/>
        </dgm:presLayoutVars>
      </dgm:prSet>
      <dgm:spPr/>
    </dgm:pt>
  </dgm:ptLst>
  <dgm:cxnLst>
    <dgm:cxn modelId="{381F4211-C57A-43B4-8C8C-B4E053D7E237}" srcId="{4493142F-3CD4-433A-8091-3E24831DEC1D}" destId="{6E0B87A8-2956-4FD8-9BD1-1547BC4B9C9C}" srcOrd="2" destOrd="0" parTransId="{29918DC6-FB67-4E14-BA6D-E6B209C2C670}" sibTransId="{9E5EA6D8-D10B-480E-B9BF-7ADFD3FC06DC}"/>
    <dgm:cxn modelId="{B1147517-F991-41C5-BF13-9D9358DE4DCF}" srcId="{4493142F-3CD4-433A-8091-3E24831DEC1D}" destId="{4570791D-BDBC-4680-AE0C-CC3CAA5B7A91}" srcOrd="1" destOrd="0" parTransId="{37314E9A-539A-4597-8427-97F249327C77}" sibTransId="{AE5FAE7E-D843-487F-90BD-9161E39000E4}"/>
    <dgm:cxn modelId="{F0233B1A-0BD9-42DF-9EC8-AA2B7CF2C493}" srcId="{4493142F-3CD4-433A-8091-3E24831DEC1D}" destId="{4885E3DB-1DBD-464F-96D2-27BC8AC2301A}" srcOrd="5" destOrd="0" parTransId="{8BC2B333-2506-49D9-BF45-191B0CE5E75C}" sibTransId="{2A204DC9-3806-49BD-95B6-1FF4F8735084}"/>
    <dgm:cxn modelId="{3B08F636-3D25-4792-A27A-032596CD53C3}" type="presOf" srcId="{4493142F-3CD4-433A-8091-3E24831DEC1D}" destId="{C9765BED-0A51-49DF-9CCF-858A4B10837F}" srcOrd="0" destOrd="0" presId="urn:microsoft.com/office/officeart/2005/8/layout/vList2"/>
    <dgm:cxn modelId="{2BAF5446-08A2-41BA-9DC1-896544D5F6E4}" type="presOf" srcId="{4885E3DB-1DBD-464F-96D2-27BC8AC2301A}" destId="{5E398254-9610-406E-80C0-C8D9D1A34796}" srcOrd="0" destOrd="5" presId="urn:microsoft.com/office/officeart/2005/8/layout/vList2"/>
    <dgm:cxn modelId="{D5770247-346E-4914-9CA6-C960D543B0FA}" type="presOf" srcId="{4570791D-BDBC-4680-AE0C-CC3CAA5B7A91}" destId="{5E398254-9610-406E-80C0-C8D9D1A34796}" srcOrd="0" destOrd="1" presId="urn:microsoft.com/office/officeart/2005/8/layout/vList2"/>
    <dgm:cxn modelId="{02CEE077-EB20-4005-BCB7-69CA166F5AF3}" type="presOf" srcId="{C21E5270-D630-44E2-A55B-B20356F5CCD9}" destId="{897B1956-8D06-49FB-93FA-F9F15037144C}" srcOrd="0" destOrd="0" presId="urn:microsoft.com/office/officeart/2005/8/layout/vList2"/>
    <dgm:cxn modelId="{C374529B-BEF4-4607-9DC8-702FADA1F24D}" srcId="{4493142F-3CD4-433A-8091-3E24831DEC1D}" destId="{300C7520-1099-4456-BEE1-DC78DC96E2CF}" srcOrd="4" destOrd="0" parTransId="{E03154A6-EE0F-4240-9950-61EAB3CA4F2A}" sibTransId="{5F6CF137-56F9-4C41-AB61-41F0F39653BF}"/>
    <dgm:cxn modelId="{A77064B3-2435-4542-A2AA-4AD0FBA09E72}" srcId="{4493142F-3CD4-433A-8091-3E24831DEC1D}" destId="{791231E1-7482-4DEE-BC86-EC812FB7B821}" srcOrd="0" destOrd="0" parTransId="{D43939FE-1E9C-47A7-8B17-6E25C1A7BAC4}" sibTransId="{5DFECC1E-3B77-45B4-BDD4-1AE6FBD56E3E}"/>
    <dgm:cxn modelId="{74D7ACBA-FAF9-4C1F-84C8-BF881D88FE63}" srcId="{C21E5270-D630-44E2-A55B-B20356F5CCD9}" destId="{4493142F-3CD4-433A-8091-3E24831DEC1D}" srcOrd="0" destOrd="0" parTransId="{0F42DD2F-F6E1-4AAD-88E2-C3AC3BBDB23C}" sibTransId="{28AD9E9F-131B-4740-896F-D13B492C3959}"/>
    <dgm:cxn modelId="{C32282BB-FDE6-4877-B597-E121B05515FC}" type="presOf" srcId="{791231E1-7482-4DEE-BC86-EC812FB7B821}" destId="{5E398254-9610-406E-80C0-C8D9D1A34796}" srcOrd="0" destOrd="0" presId="urn:microsoft.com/office/officeart/2005/8/layout/vList2"/>
    <dgm:cxn modelId="{2C7C63CE-3707-4E96-A834-37592D11EE45}" type="presOf" srcId="{6E0B87A8-2956-4FD8-9BD1-1547BC4B9C9C}" destId="{5E398254-9610-406E-80C0-C8D9D1A34796}" srcOrd="0" destOrd="2" presId="urn:microsoft.com/office/officeart/2005/8/layout/vList2"/>
    <dgm:cxn modelId="{2B3D75EA-5004-4140-9C87-C5B1B58DCABF}" srcId="{4493142F-3CD4-433A-8091-3E24831DEC1D}" destId="{76E19876-674C-48F6-9435-98E8113BBEF0}" srcOrd="3" destOrd="0" parTransId="{F0B2C9F0-7B59-4475-AFD0-A8EEDC566AE5}" sibTransId="{860D8A45-3C47-45BD-9866-E4B7C1C61CA4}"/>
    <dgm:cxn modelId="{292C00F1-D81A-4A9A-8544-7937B8D1BDCE}" type="presOf" srcId="{76E19876-674C-48F6-9435-98E8113BBEF0}" destId="{5E398254-9610-406E-80C0-C8D9D1A34796}" srcOrd="0" destOrd="3" presId="urn:microsoft.com/office/officeart/2005/8/layout/vList2"/>
    <dgm:cxn modelId="{F2A328FA-62FE-4F79-B6CC-E6B49C2B71B4}" type="presOf" srcId="{300C7520-1099-4456-BEE1-DC78DC96E2CF}" destId="{5E398254-9610-406E-80C0-C8D9D1A34796}" srcOrd="0" destOrd="4" presId="urn:microsoft.com/office/officeart/2005/8/layout/vList2"/>
    <dgm:cxn modelId="{96E4C2E4-6DBA-4211-ACF5-BCF54FF10229}" type="presParOf" srcId="{897B1956-8D06-49FB-93FA-F9F15037144C}" destId="{C9765BED-0A51-49DF-9CCF-858A4B10837F}" srcOrd="0" destOrd="0" presId="urn:microsoft.com/office/officeart/2005/8/layout/vList2"/>
    <dgm:cxn modelId="{17FF3734-ED99-4DF2-A106-273C6866E982}" type="presParOf" srcId="{897B1956-8D06-49FB-93FA-F9F15037144C}" destId="{5E398254-9610-406E-80C0-C8D9D1A3479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9000D1-1059-4FF7-A379-B64E6FF0B34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8DA472F-5524-4075-9D0B-4D845C92C64B}">
      <dgm:prSet/>
      <dgm:spPr/>
      <dgm:t>
        <a:bodyPr/>
        <a:lstStyle/>
        <a:p>
          <a:pPr>
            <a:defRPr b="1"/>
          </a:pPr>
          <a:r>
            <a:rPr lang="en-US" dirty="0">
              <a:latin typeface="Century Gothic" panose="020B0502020202020204" pitchFamily="34" charset="0"/>
            </a:rPr>
            <a:t>Three Parts to </a:t>
          </a:r>
          <a:r>
            <a:rPr lang="en-US" u="sng" dirty="0">
              <a:latin typeface="Century Gothic" panose="020B0502020202020204" pitchFamily="34" charset="0"/>
            </a:rPr>
            <a:t>Original Medicare </a:t>
          </a:r>
          <a:br>
            <a:rPr lang="en-US" dirty="0">
              <a:latin typeface="Century Gothic" panose="020B0502020202020204" pitchFamily="34" charset="0"/>
            </a:rPr>
          </a:br>
          <a:r>
            <a:rPr lang="en-US" dirty="0">
              <a:latin typeface="Century Gothic" panose="020B0502020202020204" pitchFamily="34" charset="0"/>
            </a:rPr>
            <a:t>A , B, and D</a:t>
          </a:r>
        </a:p>
      </dgm:t>
    </dgm:pt>
    <dgm:pt modelId="{63982930-0B63-4EC7-BFC8-1CE5BC09616F}" type="parTrans" cxnId="{E02D469E-36C6-47DC-90F2-2B5FDAC7308A}">
      <dgm:prSet/>
      <dgm:spPr/>
      <dgm:t>
        <a:bodyPr/>
        <a:lstStyle/>
        <a:p>
          <a:endParaRPr lang="en-US"/>
        </a:p>
      </dgm:t>
    </dgm:pt>
    <dgm:pt modelId="{63F3D7A3-6B62-41D1-AE22-944726954CAD}" type="sibTrans" cxnId="{E02D469E-36C6-47DC-90F2-2B5FDAC7308A}">
      <dgm:prSet/>
      <dgm:spPr/>
      <dgm:t>
        <a:bodyPr/>
        <a:lstStyle/>
        <a:p>
          <a:endParaRPr lang="en-US"/>
        </a:p>
      </dgm:t>
    </dgm:pt>
    <dgm:pt modelId="{E7C5D16E-C964-4A2E-8862-4AC21AB755BC}">
      <dgm:prSet/>
      <dgm:spPr/>
      <dgm:t>
        <a:bodyPr/>
        <a:lstStyle/>
        <a:p>
          <a:pPr>
            <a:defRPr b="1"/>
          </a:pPr>
          <a:r>
            <a:rPr lang="en-US" b="1" dirty="0">
              <a:latin typeface="Century Gothic "/>
            </a:rPr>
            <a:t>Part A </a:t>
          </a:r>
          <a:r>
            <a:rPr lang="en-US" dirty="0">
              <a:latin typeface="Century Gothic "/>
            </a:rPr>
            <a:t>=  Inpatient hospital  services </a:t>
          </a:r>
        </a:p>
      </dgm:t>
    </dgm:pt>
    <dgm:pt modelId="{42D99704-B48C-431A-9DAD-87421639065C}" type="parTrans" cxnId="{29AEBFBE-820D-4877-B5F7-85F621244E05}">
      <dgm:prSet/>
      <dgm:spPr/>
      <dgm:t>
        <a:bodyPr/>
        <a:lstStyle/>
        <a:p>
          <a:endParaRPr lang="en-US"/>
        </a:p>
      </dgm:t>
    </dgm:pt>
    <dgm:pt modelId="{3360E150-7AA1-4229-B452-9B9AFC34DA12}" type="sibTrans" cxnId="{29AEBFBE-820D-4877-B5F7-85F621244E05}">
      <dgm:prSet/>
      <dgm:spPr/>
      <dgm:t>
        <a:bodyPr/>
        <a:lstStyle/>
        <a:p>
          <a:endParaRPr lang="en-US"/>
        </a:p>
      </dgm:t>
    </dgm:pt>
    <dgm:pt modelId="{5964F9CB-2D7F-4A26-B557-72635CA25572}">
      <dgm:prSet/>
      <dgm:spPr/>
      <dgm:t>
        <a:bodyPr/>
        <a:lstStyle/>
        <a:p>
          <a:pPr>
            <a:defRPr b="1"/>
          </a:pPr>
          <a:r>
            <a:rPr lang="en-US" b="1" dirty="0">
              <a:latin typeface="Century Gothic "/>
            </a:rPr>
            <a:t>Part</a:t>
          </a:r>
          <a:r>
            <a:rPr lang="en-US" b="1" dirty="0"/>
            <a:t> B</a:t>
          </a:r>
          <a:r>
            <a:rPr lang="en-US" dirty="0"/>
            <a:t> = Outpatient services </a:t>
          </a:r>
        </a:p>
      </dgm:t>
    </dgm:pt>
    <dgm:pt modelId="{0D7CEB22-E492-421C-A725-8FFF9D722F37}" type="parTrans" cxnId="{20B984C7-510B-472E-9D79-E914A9C1EDD6}">
      <dgm:prSet/>
      <dgm:spPr/>
      <dgm:t>
        <a:bodyPr/>
        <a:lstStyle/>
        <a:p>
          <a:endParaRPr lang="en-US"/>
        </a:p>
      </dgm:t>
    </dgm:pt>
    <dgm:pt modelId="{0CD567BF-B18D-4DD2-BCE9-12856DFCD0EE}" type="sibTrans" cxnId="{20B984C7-510B-472E-9D79-E914A9C1EDD6}">
      <dgm:prSet/>
      <dgm:spPr/>
      <dgm:t>
        <a:bodyPr/>
        <a:lstStyle/>
        <a:p>
          <a:endParaRPr lang="en-US"/>
        </a:p>
      </dgm:t>
    </dgm:pt>
    <dgm:pt modelId="{7663D274-012B-4F4A-8313-DAA8DEFF19F8}">
      <dgm:prSet/>
      <dgm:spPr/>
      <dgm:t>
        <a:bodyPr/>
        <a:lstStyle/>
        <a:p>
          <a:pPr>
            <a:defRPr b="1"/>
          </a:pPr>
          <a:r>
            <a:rPr lang="en-US" b="1" dirty="0">
              <a:latin typeface="Century Gothic "/>
            </a:rPr>
            <a:t>Part D</a:t>
          </a:r>
          <a:r>
            <a:rPr lang="en-US" dirty="0">
              <a:latin typeface="Century Gothic "/>
            </a:rPr>
            <a:t> = Retail Prescription Drug</a:t>
          </a:r>
        </a:p>
      </dgm:t>
    </dgm:pt>
    <dgm:pt modelId="{00051941-8591-46FA-80FF-8D173315F38B}" type="parTrans" cxnId="{FEA7E7FF-6370-4010-A41A-B1B4A77B3E39}">
      <dgm:prSet/>
      <dgm:spPr/>
      <dgm:t>
        <a:bodyPr/>
        <a:lstStyle/>
        <a:p>
          <a:endParaRPr lang="en-US"/>
        </a:p>
      </dgm:t>
    </dgm:pt>
    <dgm:pt modelId="{9A0683C5-1A73-460F-A70F-66A0D0141218}" type="sibTrans" cxnId="{FEA7E7FF-6370-4010-A41A-B1B4A77B3E39}">
      <dgm:prSet/>
      <dgm:spPr/>
      <dgm:t>
        <a:bodyPr/>
        <a:lstStyle/>
        <a:p>
          <a:endParaRPr lang="en-US"/>
        </a:p>
      </dgm:t>
    </dgm:pt>
    <dgm:pt modelId="{33886B54-7B43-416A-A6E9-022BBD6FC5E0}">
      <dgm:prSet/>
      <dgm:spPr/>
      <dgm:t>
        <a:bodyPr/>
        <a:lstStyle/>
        <a:p>
          <a:pPr>
            <a:defRPr b="1"/>
          </a:pPr>
          <a:r>
            <a:rPr kumimoji="0" lang="en-US" b="1" i="0" u="none" strike="noStrike" cap="none" spc="0" normalizeH="0" baseline="0" noProof="0" dirty="0">
              <a:effectLst/>
              <a:uLnTx/>
              <a:uFillTx/>
              <a:latin typeface="Century Gothic" panose="020B0502020202020204" pitchFamily="34" charset="0"/>
              <a:ea typeface="+mn-ea"/>
              <a:cs typeface="+mn-cs"/>
            </a:rPr>
            <a:t>Part C</a:t>
          </a:r>
          <a:r>
            <a:rPr kumimoji="0" lang="en-US" b="0" i="0" u="none" strike="noStrike" cap="none" spc="0" normalizeH="0" baseline="0" noProof="0" dirty="0">
              <a:effectLst/>
              <a:uLnTx/>
              <a:uFillTx/>
              <a:latin typeface="Century Gothic" panose="020B0502020202020204" pitchFamily="34" charset="0"/>
              <a:ea typeface="+mn-ea"/>
              <a:cs typeface="+mn-cs"/>
            </a:rPr>
            <a:t> = Medicare Advantage plans </a:t>
          </a:r>
        </a:p>
      </dgm:t>
    </dgm:pt>
    <dgm:pt modelId="{206B6D2D-CBBB-4F20-A16A-923DBACF6B40}" type="parTrans" cxnId="{DF69E568-763C-4BEA-9981-B4DCFF743BE0}">
      <dgm:prSet/>
      <dgm:spPr/>
      <dgm:t>
        <a:bodyPr/>
        <a:lstStyle/>
        <a:p>
          <a:endParaRPr lang="en-US"/>
        </a:p>
      </dgm:t>
    </dgm:pt>
    <dgm:pt modelId="{0708BFE2-ECC7-49F2-BFF0-24491AC35C43}" type="sibTrans" cxnId="{DF69E568-763C-4BEA-9981-B4DCFF743BE0}">
      <dgm:prSet/>
      <dgm:spPr/>
      <dgm:t>
        <a:bodyPr/>
        <a:lstStyle/>
        <a:p>
          <a:endParaRPr lang="en-US"/>
        </a:p>
      </dgm:t>
    </dgm:pt>
    <dgm:pt modelId="{38CD1A05-3694-4306-B99C-6AF0E2795997}">
      <dgm:prSet/>
      <dgm:spPr/>
      <dgm:t>
        <a:bodyPr/>
        <a:lstStyle/>
        <a:p>
          <a:r>
            <a:rPr kumimoji="0" lang="en-US" b="0" i="0" u="none" strike="noStrike" cap="none" spc="0" normalizeH="0" baseline="0" noProof="0" dirty="0">
              <a:effectLst/>
              <a:uLnTx/>
              <a:uFillTx/>
              <a:latin typeface="Century Gothic" panose="020B0502020202020204" pitchFamily="34" charset="0"/>
              <a:ea typeface="+mn-ea"/>
              <a:cs typeface="+mn-cs"/>
            </a:rPr>
            <a:t>Replaces Original Medicare A, B and usually D, you cannot use a Medigap or retiree plan</a:t>
          </a:r>
        </a:p>
      </dgm:t>
    </dgm:pt>
    <dgm:pt modelId="{B06B87FD-F9A8-4118-B698-CAD6C50C68DD}" type="parTrans" cxnId="{604D9B40-6581-435A-BEA6-D73DC49376F6}">
      <dgm:prSet/>
      <dgm:spPr/>
      <dgm:t>
        <a:bodyPr/>
        <a:lstStyle/>
        <a:p>
          <a:endParaRPr lang="en-US"/>
        </a:p>
      </dgm:t>
    </dgm:pt>
    <dgm:pt modelId="{916F0A47-EF43-4C37-BFD6-ADB79CAC4A81}" type="sibTrans" cxnId="{604D9B40-6581-435A-BEA6-D73DC49376F6}">
      <dgm:prSet/>
      <dgm:spPr/>
      <dgm:t>
        <a:bodyPr/>
        <a:lstStyle/>
        <a:p>
          <a:endParaRPr lang="en-US"/>
        </a:p>
      </dgm:t>
    </dgm:pt>
    <dgm:pt modelId="{58EFC479-5857-4814-BA95-6D71BC012AF7}" type="pres">
      <dgm:prSet presAssocID="{459000D1-1059-4FF7-A379-B64E6FF0B346}" presName="diagram" presStyleCnt="0">
        <dgm:presLayoutVars>
          <dgm:dir/>
          <dgm:resizeHandles val="exact"/>
        </dgm:presLayoutVars>
      </dgm:prSet>
      <dgm:spPr/>
    </dgm:pt>
    <dgm:pt modelId="{8D86EE76-D3BF-4672-964B-A295346A6216}" type="pres">
      <dgm:prSet presAssocID="{78DA472F-5524-4075-9D0B-4D845C92C64B}" presName="node" presStyleLbl="node1" presStyleIdx="0" presStyleCnt="5">
        <dgm:presLayoutVars>
          <dgm:bulletEnabled val="1"/>
        </dgm:presLayoutVars>
      </dgm:prSet>
      <dgm:spPr/>
    </dgm:pt>
    <dgm:pt modelId="{84EC7F55-8444-4604-A6A7-2ED368A6EFA6}" type="pres">
      <dgm:prSet presAssocID="{63F3D7A3-6B62-41D1-AE22-944726954CAD}" presName="sibTrans" presStyleCnt="0"/>
      <dgm:spPr/>
    </dgm:pt>
    <dgm:pt modelId="{8362406F-9EF9-42B6-B82E-F3AF312E6ABF}" type="pres">
      <dgm:prSet presAssocID="{E7C5D16E-C964-4A2E-8862-4AC21AB755BC}" presName="node" presStyleLbl="node1" presStyleIdx="1" presStyleCnt="5">
        <dgm:presLayoutVars>
          <dgm:bulletEnabled val="1"/>
        </dgm:presLayoutVars>
      </dgm:prSet>
      <dgm:spPr/>
    </dgm:pt>
    <dgm:pt modelId="{2EAD5CD4-5315-4F1D-906C-FE6CAF103EAD}" type="pres">
      <dgm:prSet presAssocID="{3360E150-7AA1-4229-B452-9B9AFC34DA12}" presName="sibTrans" presStyleCnt="0"/>
      <dgm:spPr/>
    </dgm:pt>
    <dgm:pt modelId="{666AB552-21B7-4CA5-8DB5-339652B4A27D}" type="pres">
      <dgm:prSet presAssocID="{5964F9CB-2D7F-4A26-B557-72635CA25572}" presName="node" presStyleLbl="node1" presStyleIdx="2" presStyleCnt="5">
        <dgm:presLayoutVars>
          <dgm:bulletEnabled val="1"/>
        </dgm:presLayoutVars>
      </dgm:prSet>
      <dgm:spPr/>
    </dgm:pt>
    <dgm:pt modelId="{58EC1F31-2F76-4862-B8CE-6C6E21507F47}" type="pres">
      <dgm:prSet presAssocID="{0CD567BF-B18D-4DD2-BCE9-12856DFCD0EE}" presName="sibTrans" presStyleCnt="0"/>
      <dgm:spPr/>
    </dgm:pt>
    <dgm:pt modelId="{E74FED26-2ADC-4349-8BBD-19EB58F79729}" type="pres">
      <dgm:prSet presAssocID="{7663D274-012B-4F4A-8313-DAA8DEFF19F8}" presName="node" presStyleLbl="node1" presStyleIdx="3" presStyleCnt="5">
        <dgm:presLayoutVars>
          <dgm:bulletEnabled val="1"/>
        </dgm:presLayoutVars>
      </dgm:prSet>
      <dgm:spPr/>
    </dgm:pt>
    <dgm:pt modelId="{B10C517C-EA13-4F93-9E65-E680D7B14816}" type="pres">
      <dgm:prSet presAssocID="{9A0683C5-1A73-460F-A70F-66A0D0141218}" presName="sibTrans" presStyleCnt="0"/>
      <dgm:spPr/>
    </dgm:pt>
    <dgm:pt modelId="{E011D8DC-E2C1-4DEE-9D33-26F044AB9E76}" type="pres">
      <dgm:prSet presAssocID="{33886B54-7B43-416A-A6E9-022BBD6FC5E0}" presName="node" presStyleLbl="node1" presStyleIdx="4" presStyleCnt="5">
        <dgm:presLayoutVars>
          <dgm:bulletEnabled val="1"/>
        </dgm:presLayoutVars>
      </dgm:prSet>
      <dgm:spPr/>
    </dgm:pt>
  </dgm:ptLst>
  <dgm:cxnLst>
    <dgm:cxn modelId="{293CE000-923C-4933-8EB8-E03464F22C47}" type="presOf" srcId="{E7C5D16E-C964-4A2E-8862-4AC21AB755BC}" destId="{8362406F-9EF9-42B6-B82E-F3AF312E6ABF}" srcOrd="0" destOrd="0" presId="urn:microsoft.com/office/officeart/2005/8/layout/default"/>
    <dgm:cxn modelId="{604D9B40-6581-435A-BEA6-D73DC49376F6}" srcId="{33886B54-7B43-416A-A6E9-022BBD6FC5E0}" destId="{38CD1A05-3694-4306-B99C-6AF0E2795997}" srcOrd="0" destOrd="0" parTransId="{B06B87FD-F9A8-4118-B698-CAD6C50C68DD}" sibTransId="{916F0A47-EF43-4C37-BFD6-ADB79CAC4A81}"/>
    <dgm:cxn modelId="{253D095D-DEE0-4B44-A7E1-FB327B6BDE9E}" type="presOf" srcId="{33886B54-7B43-416A-A6E9-022BBD6FC5E0}" destId="{E011D8DC-E2C1-4DEE-9D33-26F044AB9E76}" srcOrd="0" destOrd="0" presId="urn:microsoft.com/office/officeart/2005/8/layout/default"/>
    <dgm:cxn modelId="{DF69E568-763C-4BEA-9981-B4DCFF743BE0}" srcId="{459000D1-1059-4FF7-A379-B64E6FF0B346}" destId="{33886B54-7B43-416A-A6E9-022BBD6FC5E0}" srcOrd="4" destOrd="0" parTransId="{206B6D2D-CBBB-4F20-A16A-923DBACF6B40}" sibTransId="{0708BFE2-ECC7-49F2-BFF0-24491AC35C43}"/>
    <dgm:cxn modelId="{0F02414D-B33D-4182-BEC8-F2D9BA08DC19}" type="presOf" srcId="{7663D274-012B-4F4A-8313-DAA8DEFF19F8}" destId="{E74FED26-2ADC-4349-8BBD-19EB58F79729}" srcOrd="0" destOrd="0" presId="urn:microsoft.com/office/officeart/2005/8/layout/default"/>
    <dgm:cxn modelId="{E02D469E-36C6-47DC-90F2-2B5FDAC7308A}" srcId="{459000D1-1059-4FF7-A379-B64E6FF0B346}" destId="{78DA472F-5524-4075-9D0B-4D845C92C64B}" srcOrd="0" destOrd="0" parTransId="{63982930-0B63-4EC7-BFC8-1CE5BC09616F}" sibTransId="{63F3D7A3-6B62-41D1-AE22-944726954CAD}"/>
    <dgm:cxn modelId="{4F391AAC-CC74-4AF0-A62A-6710C339259E}" type="presOf" srcId="{459000D1-1059-4FF7-A379-B64E6FF0B346}" destId="{58EFC479-5857-4814-BA95-6D71BC012AF7}" srcOrd="0" destOrd="0" presId="urn:microsoft.com/office/officeart/2005/8/layout/default"/>
    <dgm:cxn modelId="{52DD56B0-54A6-42B6-A235-30A9F164DBF3}" type="presOf" srcId="{78DA472F-5524-4075-9D0B-4D845C92C64B}" destId="{8D86EE76-D3BF-4672-964B-A295346A6216}" srcOrd="0" destOrd="0" presId="urn:microsoft.com/office/officeart/2005/8/layout/default"/>
    <dgm:cxn modelId="{29AEBFBE-820D-4877-B5F7-85F621244E05}" srcId="{459000D1-1059-4FF7-A379-B64E6FF0B346}" destId="{E7C5D16E-C964-4A2E-8862-4AC21AB755BC}" srcOrd="1" destOrd="0" parTransId="{42D99704-B48C-431A-9DAD-87421639065C}" sibTransId="{3360E150-7AA1-4229-B452-9B9AFC34DA12}"/>
    <dgm:cxn modelId="{20B984C7-510B-472E-9D79-E914A9C1EDD6}" srcId="{459000D1-1059-4FF7-A379-B64E6FF0B346}" destId="{5964F9CB-2D7F-4A26-B557-72635CA25572}" srcOrd="2" destOrd="0" parTransId="{0D7CEB22-E492-421C-A725-8FFF9D722F37}" sibTransId="{0CD567BF-B18D-4DD2-BCE9-12856DFCD0EE}"/>
    <dgm:cxn modelId="{DE4D69F1-503E-44F0-B34B-4A0777E0F425}" type="presOf" srcId="{5964F9CB-2D7F-4A26-B557-72635CA25572}" destId="{666AB552-21B7-4CA5-8DB5-339652B4A27D}" srcOrd="0" destOrd="0" presId="urn:microsoft.com/office/officeart/2005/8/layout/default"/>
    <dgm:cxn modelId="{4C96A1F3-E724-416C-A9CF-71C9A7D89CA6}" type="presOf" srcId="{38CD1A05-3694-4306-B99C-6AF0E2795997}" destId="{E011D8DC-E2C1-4DEE-9D33-26F044AB9E76}" srcOrd="0" destOrd="1" presId="urn:microsoft.com/office/officeart/2005/8/layout/default"/>
    <dgm:cxn modelId="{FEA7E7FF-6370-4010-A41A-B1B4A77B3E39}" srcId="{459000D1-1059-4FF7-A379-B64E6FF0B346}" destId="{7663D274-012B-4F4A-8313-DAA8DEFF19F8}" srcOrd="3" destOrd="0" parTransId="{00051941-8591-46FA-80FF-8D173315F38B}" sibTransId="{9A0683C5-1A73-460F-A70F-66A0D0141218}"/>
    <dgm:cxn modelId="{E81C1D26-F324-4F91-931E-98289F5E2FD0}" type="presParOf" srcId="{58EFC479-5857-4814-BA95-6D71BC012AF7}" destId="{8D86EE76-D3BF-4672-964B-A295346A6216}" srcOrd="0" destOrd="0" presId="urn:microsoft.com/office/officeart/2005/8/layout/default"/>
    <dgm:cxn modelId="{DE4B4AFC-82B9-4D16-877B-859EBBE34C2F}" type="presParOf" srcId="{58EFC479-5857-4814-BA95-6D71BC012AF7}" destId="{84EC7F55-8444-4604-A6A7-2ED368A6EFA6}" srcOrd="1" destOrd="0" presId="urn:microsoft.com/office/officeart/2005/8/layout/default"/>
    <dgm:cxn modelId="{4C1C02BC-A80C-4A64-86C3-E05D7404ED05}" type="presParOf" srcId="{58EFC479-5857-4814-BA95-6D71BC012AF7}" destId="{8362406F-9EF9-42B6-B82E-F3AF312E6ABF}" srcOrd="2" destOrd="0" presId="urn:microsoft.com/office/officeart/2005/8/layout/default"/>
    <dgm:cxn modelId="{7DBC92B1-85F3-42C3-997A-8C3521D59814}" type="presParOf" srcId="{58EFC479-5857-4814-BA95-6D71BC012AF7}" destId="{2EAD5CD4-5315-4F1D-906C-FE6CAF103EAD}" srcOrd="3" destOrd="0" presId="urn:microsoft.com/office/officeart/2005/8/layout/default"/>
    <dgm:cxn modelId="{25E235DA-E591-4E9A-870F-D266A21AE4A0}" type="presParOf" srcId="{58EFC479-5857-4814-BA95-6D71BC012AF7}" destId="{666AB552-21B7-4CA5-8DB5-339652B4A27D}" srcOrd="4" destOrd="0" presId="urn:microsoft.com/office/officeart/2005/8/layout/default"/>
    <dgm:cxn modelId="{BAEA6E6E-E49F-460D-AE23-39CFE516FCC7}" type="presParOf" srcId="{58EFC479-5857-4814-BA95-6D71BC012AF7}" destId="{58EC1F31-2F76-4862-B8CE-6C6E21507F47}" srcOrd="5" destOrd="0" presId="urn:microsoft.com/office/officeart/2005/8/layout/default"/>
    <dgm:cxn modelId="{5A3F54A5-826C-4899-B8C7-29545472376D}" type="presParOf" srcId="{58EFC479-5857-4814-BA95-6D71BC012AF7}" destId="{E74FED26-2ADC-4349-8BBD-19EB58F79729}" srcOrd="6" destOrd="0" presId="urn:microsoft.com/office/officeart/2005/8/layout/default"/>
    <dgm:cxn modelId="{34D971A4-823A-458B-8270-897EE3F7C59A}" type="presParOf" srcId="{58EFC479-5857-4814-BA95-6D71BC012AF7}" destId="{B10C517C-EA13-4F93-9E65-E680D7B14816}" srcOrd="7" destOrd="0" presId="urn:microsoft.com/office/officeart/2005/8/layout/default"/>
    <dgm:cxn modelId="{AA09C205-7B88-4C9B-A455-513A8744BFE0}" type="presParOf" srcId="{58EFC479-5857-4814-BA95-6D71BC012AF7}" destId="{E011D8DC-E2C1-4DEE-9D33-26F044AB9E76}"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21C094-0618-4F34-8D89-A0F33C0AB80A}"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DCD36219-431F-4171-8FD1-0F0D58CB39E1}">
      <dgm:prSet custT="1"/>
      <dgm:spPr/>
      <dgm:t>
        <a:bodyPr/>
        <a:lstStyle/>
        <a:p>
          <a:r>
            <a:rPr lang="en-US" sz="2000" b="1" dirty="0">
              <a:latin typeface="Century Gothic" panose="020B0502020202020204" pitchFamily="34" charset="0"/>
            </a:rPr>
            <a:t>Medicare Advantage Plans</a:t>
          </a:r>
          <a:endParaRPr lang="en-US" sz="2000" dirty="0">
            <a:latin typeface="Century Gothic" panose="020B0502020202020204" pitchFamily="34" charset="0"/>
          </a:endParaRPr>
        </a:p>
      </dgm:t>
    </dgm:pt>
    <dgm:pt modelId="{2AA80CDA-8E06-4C2C-B5E3-E78122587F59}" type="parTrans" cxnId="{5997FEC3-A584-436A-80E5-15E2418906F4}">
      <dgm:prSet/>
      <dgm:spPr/>
      <dgm:t>
        <a:bodyPr/>
        <a:lstStyle/>
        <a:p>
          <a:endParaRPr lang="en-US"/>
        </a:p>
      </dgm:t>
    </dgm:pt>
    <dgm:pt modelId="{DB31F42B-A820-423E-844B-A081A8E1A361}" type="sibTrans" cxnId="{5997FEC3-A584-436A-80E5-15E2418906F4}">
      <dgm:prSet/>
      <dgm:spPr/>
      <dgm:t>
        <a:bodyPr/>
        <a:lstStyle/>
        <a:p>
          <a:endParaRPr lang="en-US" dirty="0"/>
        </a:p>
      </dgm:t>
    </dgm:pt>
    <dgm:pt modelId="{455B885C-DD04-4326-80E2-9E54791663FE}">
      <dgm:prSet/>
      <dgm:spPr/>
      <dgm:t>
        <a:bodyPr/>
        <a:lstStyle/>
        <a:p>
          <a:r>
            <a:rPr lang="en-US" dirty="0"/>
            <a:t>Another way to get your Medicare Part A and Part B coverage. Offered by Private companies that </a:t>
          </a:r>
          <a:r>
            <a:rPr lang="en-US" u="sng" dirty="0"/>
            <a:t>must</a:t>
          </a:r>
          <a:r>
            <a:rPr lang="en-US" dirty="0"/>
            <a:t> follow rules set by Medicare.  </a:t>
          </a:r>
        </a:p>
      </dgm:t>
    </dgm:pt>
    <dgm:pt modelId="{834B26F0-B644-44C4-837D-78276A57E69B}" type="parTrans" cxnId="{E4D34E4B-A7F8-456E-BD51-BD5A5C2ABC28}">
      <dgm:prSet/>
      <dgm:spPr/>
      <dgm:t>
        <a:bodyPr/>
        <a:lstStyle/>
        <a:p>
          <a:endParaRPr lang="en-US"/>
        </a:p>
      </dgm:t>
    </dgm:pt>
    <dgm:pt modelId="{64570A98-63D9-4CD1-A21A-D82A44417B84}" type="sibTrans" cxnId="{E4D34E4B-A7F8-456E-BD51-BD5A5C2ABC28}">
      <dgm:prSet/>
      <dgm:spPr/>
      <dgm:t>
        <a:bodyPr/>
        <a:lstStyle/>
        <a:p>
          <a:endParaRPr lang="en-US" dirty="0"/>
        </a:p>
      </dgm:t>
    </dgm:pt>
    <dgm:pt modelId="{0E4A6C75-68D1-4571-848A-A3EB992FA69E}">
      <dgm:prSet/>
      <dgm:spPr/>
      <dgm:t>
        <a:bodyPr/>
        <a:lstStyle/>
        <a:p>
          <a:r>
            <a:rPr lang="en-US" b="1" i="0" baseline="0" dirty="0"/>
            <a:t>Part C</a:t>
          </a:r>
          <a:r>
            <a:rPr lang="en-US" b="0" i="0" baseline="0" dirty="0"/>
            <a:t> = Medicare Advantage plans </a:t>
          </a:r>
          <a:endParaRPr lang="en-US" dirty="0"/>
        </a:p>
      </dgm:t>
    </dgm:pt>
    <dgm:pt modelId="{9097D49D-656B-4D1C-8818-A247F9DC6BEF}" type="parTrans" cxnId="{1632D7F6-586F-45BC-BDE7-A78486FA5665}">
      <dgm:prSet/>
      <dgm:spPr/>
      <dgm:t>
        <a:bodyPr/>
        <a:lstStyle/>
        <a:p>
          <a:endParaRPr lang="en-US"/>
        </a:p>
      </dgm:t>
    </dgm:pt>
    <dgm:pt modelId="{679F6AF0-DCD2-4E89-9FF1-DD77F6938DA9}" type="sibTrans" cxnId="{1632D7F6-586F-45BC-BDE7-A78486FA5665}">
      <dgm:prSet/>
      <dgm:spPr/>
      <dgm:t>
        <a:bodyPr/>
        <a:lstStyle/>
        <a:p>
          <a:endParaRPr lang="en-US"/>
        </a:p>
      </dgm:t>
    </dgm:pt>
    <dgm:pt modelId="{0EFBC26E-D63A-4D09-95BF-8F384F2CE03F}">
      <dgm:prSet/>
      <dgm:spPr/>
      <dgm:t>
        <a:bodyPr/>
        <a:lstStyle/>
        <a:p>
          <a:r>
            <a:rPr lang="en-US" b="0" i="0" baseline="0" dirty="0"/>
            <a:t>Replaces Original Medicare A, B and usually D, you cannot use a Medigap or retiree plan</a:t>
          </a:r>
          <a:endParaRPr lang="en-US" dirty="0"/>
        </a:p>
      </dgm:t>
    </dgm:pt>
    <dgm:pt modelId="{64F29B0C-E102-48B7-96CA-6DB794918775}" type="parTrans" cxnId="{491C0F95-1D29-440A-A974-BE0AAD7C306E}">
      <dgm:prSet/>
      <dgm:spPr/>
      <dgm:t>
        <a:bodyPr/>
        <a:lstStyle/>
        <a:p>
          <a:endParaRPr lang="en-US"/>
        </a:p>
      </dgm:t>
    </dgm:pt>
    <dgm:pt modelId="{70EF721F-E1FE-4D1A-9217-483B21AE2F64}" type="sibTrans" cxnId="{491C0F95-1D29-440A-A974-BE0AAD7C306E}">
      <dgm:prSet/>
      <dgm:spPr/>
      <dgm:t>
        <a:bodyPr/>
        <a:lstStyle/>
        <a:p>
          <a:endParaRPr lang="en-US"/>
        </a:p>
      </dgm:t>
    </dgm:pt>
    <dgm:pt modelId="{CD37EB0B-B9FD-47BB-889D-4EAC2BE815DB}" type="pres">
      <dgm:prSet presAssocID="{3521C094-0618-4F34-8D89-A0F33C0AB80A}" presName="outerComposite" presStyleCnt="0">
        <dgm:presLayoutVars>
          <dgm:chMax val="5"/>
          <dgm:dir/>
          <dgm:resizeHandles val="exact"/>
        </dgm:presLayoutVars>
      </dgm:prSet>
      <dgm:spPr/>
    </dgm:pt>
    <dgm:pt modelId="{2039F74F-A8F6-411C-8644-4F34D961F7E0}" type="pres">
      <dgm:prSet presAssocID="{3521C094-0618-4F34-8D89-A0F33C0AB80A}" presName="dummyMaxCanvas" presStyleCnt="0">
        <dgm:presLayoutVars/>
      </dgm:prSet>
      <dgm:spPr/>
    </dgm:pt>
    <dgm:pt modelId="{3732AB51-7268-4A6D-88F6-C1E8C911A70E}" type="pres">
      <dgm:prSet presAssocID="{3521C094-0618-4F34-8D89-A0F33C0AB80A}" presName="ThreeNodes_1" presStyleLbl="node1" presStyleIdx="0" presStyleCnt="3" custLinFactNeighborY="1656">
        <dgm:presLayoutVars>
          <dgm:bulletEnabled val="1"/>
        </dgm:presLayoutVars>
      </dgm:prSet>
      <dgm:spPr/>
    </dgm:pt>
    <dgm:pt modelId="{802A4407-7DEF-491C-A963-2CF3AC857747}" type="pres">
      <dgm:prSet presAssocID="{3521C094-0618-4F34-8D89-A0F33C0AB80A}" presName="ThreeNodes_2" presStyleLbl="node1" presStyleIdx="1" presStyleCnt="3">
        <dgm:presLayoutVars>
          <dgm:bulletEnabled val="1"/>
        </dgm:presLayoutVars>
      </dgm:prSet>
      <dgm:spPr/>
    </dgm:pt>
    <dgm:pt modelId="{72578548-13A0-4C20-AEA1-9B1660ECC2F6}" type="pres">
      <dgm:prSet presAssocID="{3521C094-0618-4F34-8D89-A0F33C0AB80A}" presName="ThreeNodes_3" presStyleLbl="node1" presStyleIdx="2" presStyleCnt="3">
        <dgm:presLayoutVars>
          <dgm:bulletEnabled val="1"/>
        </dgm:presLayoutVars>
      </dgm:prSet>
      <dgm:spPr/>
    </dgm:pt>
    <dgm:pt modelId="{8733A6EA-99FE-4478-AE5E-D8427B4680B4}" type="pres">
      <dgm:prSet presAssocID="{3521C094-0618-4F34-8D89-A0F33C0AB80A}" presName="ThreeConn_1-2" presStyleLbl="fgAccFollowNode1" presStyleIdx="0" presStyleCnt="2">
        <dgm:presLayoutVars>
          <dgm:bulletEnabled val="1"/>
        </dgm:presLayoutVars>
      </dgm:prSet>
      <dgm:spPr/>
    </dgm:pt>
    <dgm:pt modelId="{CB2AF898-B02A-44DF-B981-724799BF133F}" type="pres">
      <dgm:prSet presAssocID="{3521C094-0618-4F34-8D89-A0F33C0AB80A}" presName="ThreeConn_2-3" presStyleLbl="fgAccFollowNode1" presStyleIdx="1" presStyleCnt="2">
        <dgm:presLayoutVars>
          <dgm:bulletEnabled val="1"/>
        </dgm:presLayoutVars>
      </dgm:prSet>
      <dgm:spPr/>
    </dgm:pt>
    <dgm:pt modelId="{845922F7-1FCD-49AC-B334-EC37A549264B}" type="pres">
      <dgm:prSet presAssocID="{3521C094-0618-4F34-8D89-A0F33C0AB80A}" presName="ThreeNodes_1_text" presStyleLbl="node1" presStyleIdx="2" presStyleCnt="3">
        <dgm:presLayoutVars>
          <dgm:bulletEnabled val="1"/>
        </dgm:presLayoutVars>
      </dgm:prSet>
      <dgm:spPr/>
    </dgm:pt>
    <dgm:pt modelId="{DFF9F944-C4A0-466C-9116-BD2A7B9D7842}" type="pres">
      <dgm:prSet presAssocID="{3521C094-0618-4F34-8D89-A0F33C0AB80A}" presName="ThreeNodes_2_text" presStyleLbl="node1" presStyleIdx="2" presStyleCnt="3">
        <dgm:presLayoutVars>
          <dgm:bulletEnabled val="1"/>
        </dgm:presLayoutVars>
      </dgm:prSet>
      <dgm:spPr/>
    </dgm:pt>
    <dgm:pt modelId="{FCBE0579-0644-4927-9505-733661AE4F86}" type="pres">
      <dgm:prSet presAssocID="{3521C094-0618-4F34-8D89-A0F33C0AB80A}" presName="ThreeNodes_3_text" presStyleLbl="node1" presStyleIdx="2" presStyleCnt="3">
        <dgm:presLayoutVars>
          <dgm:bulletEnabled val="1"/>
        </dgm:presLayoutVars>
      </dgm:prSet>
      <dgm:spPr/>
    </dgm:pt>
  </dgm:ptLst>
  <dgm:cxnLst>
    <dgm:cxn modelId="{916E8A03-F738-4CD9-9371-399BDB53CE80}" type="presOf" srcId="{0E4A6C75-68D1-4571-848A-A3EB992FA69E}" destId="{FCBE0579-0644-4927-9505-733661AE4F86}" srcOrd="1" destOrd="0" presId="urn:microsoft.com/office/officeart/2005/8/layout/vProcess5"/>
    <dgm:cxn modelId="{BD3E9917-B154-40EA-87A7-26158BC44F89}" type="presOf" srcId="{455B885C-DD04-4326-80E2-9E54791663FE}" destId="{DFF9F944-C4A0-466C-9116-BD2A7B9D7842}" srcOrd="1" destOrd="0" presId="urn:microsoft.com/office/officeart/2005/8/layout/vProcess5"/>
    <dgm:cxn modelId="{A0EF2D1E-5009-45A9-89B0-3BA265E8A7F8}" type="presOf" srcId="{DCD36219-431F-4171-8FD1-0F0D58CB39E1}" destId="{845922F7-1FCD-49AC-B334-EC37A549264B}" srcOrd="1" destOrd="0" presId="urn:microsoft.com/office/officeart/2005/8/layout/vProcess5"/>
    <dgm:cxn modelId="{C628B83D-3D43-448F-8061-6C8CB0B659AF}" type="presOf" srcId="{0E4A6C75-68D1-4571-848A-A3EB992FA69E}" destId="{72578548-13A0-4C20-AEA1-9B1660ECC2F6}" srcOrd="0" destOrd="0" presId="urn:microsoft.com/office/officeart/2005/8/layout/vProcess5"/>
    <dgm:cxn modelId="{BA8ACE43-C2BD-4619-BC8A-1E0E1A017CA3}" type="presOf" srcId="{0EFBC26E-D63A-4D09-95BF-8F384F2CE03F}" destId="{FCBE0579-0644-4927-9505-733661AE4F86}" srcOrd="1" destOrd="1" presId="urn:microsoft.com/office/officeart/2005/8/layout/vProcess5"/>
    <dgm:cxn modelId="{E4D34E4B-A7F8-456E-BD51-BD5A5C2ABC28}" srcId="{3521C094-0618-4F34-8D89-A0F33C0AB80A}" destId="{455B885C-DD04-4326-80E2-9E54791663FE}" srcOrd="1" destOrd="0" parTransId="{834B26F0-B644-44C4-837D-78276A57E69B}" sibTransId="{64570A98-63D9-4CD1-A21A-D82A44417B84}"/>
    <dgm:cxn modelId="{C0CE1A87-992F-4EAE-B7BA-5CB2BDD82946}" type="presOf" srcId="{64570A98-63D9-4CD1-A21A-D82A44417B84}" destId="{CB2AF898-B02A-44DF-B981-724799BF133F}" srcOrd="0" destOrd="0" presId="urn:microsoft.com/office/officeart/2005/8/layout/vProcess5"/>
    <dgm:cxn modelId="{491C0F95-1D29-440A-A974-BE0AAD7C306E}" srcId="{0E4A6C75-68D1-4571-848A-A3EB992FA69E}" destId="{0EFBC26E-D63A-4D09-95BF-8F384F2CE03F}" srcOrd="0" destOrd="0" parTransId="{64F29B0C-E102-48B7-96CA-6DB794918775}" sibTransId="{70EF721F-E1FE-4D1A-9217-483B21AE2F64}"/>
    <dgm:cxn modelId="{42387B99-7A3B-4A3D-94C8-57CC08F20288}" type="presOf" srcId="{0EFBC26E-D63A-4D09-95BF-8F384F2CE03F}" destId="{72578548-13A0-4C20-AEA1-9B1660ECC2F6}" srcOrd="0" destOrd="1" presId="urn:microsoft.com/office/officeart/2005/8/layout/vProcess5"/>
    <dgm:cxn modelId="{9D75F5A5-D1FA-48F4-8C8D-D5B48BC86303}" type="presOf" srcId="{DCD36219-431F-4171-8FD1-0F0D58CB39E1}" destId="{3732AB51-7268-4A6D-88F6-C1E8C911A70E}" srcOrd="0" destOrd="0" presId="urn:microsoft.com/office/officeart/2005/8/layout/vProcess5"/>
    <dgm:cxn modelId="{47E474B9-5B6A-4C24-B900-8309659287D5}" type="presOf" srcId="{455B885C-DD04-4326-80E2-9E54791663FE}" destId="{802A4407-7DEF-491C-A963-2CF3AC857747}" srcOrd="0" destOrd="0" presId="urn:microsoft.com/office/officeart/2005/8/layout/vProcess5"/>
    <dgm:cxn modelId="{5997FEC3-A584-436A-80E5-15E2418906F4}" srcId="{3521C094-0618-4F34-8D89-A0F33C0AB80A}" destId="{DCD36219-431F-4171-8FD1-0F0D58CB39E1}" srcOrd="0" destOrd="0" parTransId="{2AA80CDA-8E06-4C2C-B5E3-E78122587F59}" sibTransId="{DB31F42B-A820-423E-844B-A081A8E1A361}"/>
    <dgm:cxn modelId="{A97BF7CE-E056-424C-A259-C8C05E1AE85E}" type="presOf" srcId="{DB31F42B-A820-423E-844B-A081A8E1A361}" destId="{8733A6EA-99FE-4478-AE5E-D8427B4680B4}" srcOrd="0" destOrd="0" presId="urn:microsoft.com/office/officeart/2005/8/layout/vProcess5"/>
    <dgm:cxn modelId="{4D8C6DEB-DCB1-4FDC-8FD2-23910B7710A0}" type="presOf" srcId="{3521C094-0618-4F34-8D89-A0F33C0AB80A}" destId="{CD37EB0B-B9FD-47BB-889D-4EAC2BE815DB}" srcOrd="0" destOrd="0" presId="urn:microsoft.com/office/officeart/2005/8/layout/vProcess5"/>
    <dgm:cxn modelId="{1632D7F6-586F-45BC-BDE7-A78486FA5665}" srcId="{3521C094-0618-4F34-8D89-A0F33C0AB80A}" destId="{0E4A6C75-68D1-4571-848A-A3EB992FA69E}" srcOrd="2" destOrd="0" parTransId="{9097D49D-656B-4D1C-8818-A247F9DC6BEF}" sibTransId="{679F6AF0-DCD2-4E89-9FF1-DD77F6938DA9}"/>
    <dgm:cxn modelId="{0710FA4B-1650-4A28-9803-CF0096D8297A}" type="presParOf" srcId="{CD37EB0B-B9FD-47BB-889D-4EAC2BE815DB}" destId="{2039F74F-A8F6-411C-8644-4F34D961F7E0}" srcOrd="0" destOrd="0" presId="urn:microsoft.com/office/officeart/2005/8/layout/vProcess5"/>
    <dgm:cxn modelId="{D17CF701-A633-4F3D-BA61-912B7571245B}" type="presParOf" srcId="{CD37EB0B-B9FD-47BB-889D-4EAC2BE815DB}" destId="{3732AB51-7268-4A6D-88F6-C1E8C911A70E}" srcOrd="1" destOrd="0" presId="urn:microsoft.com/office/officeart/2005/8/layout/vProcess5"/>
    <dgm:cxn modelId="{A8A3A243-8654-4F59-B263-E477B8AF079D}" type="presParOf" srcId="{CD37EB0B-B9FD-47BB-889D-4EAC2BE815DB}" destId="{802A4407-7DEF-491C-A963-2CF3AC857747}" srcOrd="2" destOrd="0" presId="urn:microsoft.com/office/officeart/2005/8/layout/vProcess5"/>
    <dgm:cxn modelId="{C916ED84-742B-480F-9F64-F9B13B2C7FC8}" type="presParOf" srcId="{CD37EB0B-B9FD-47BB-889D-4EAC2BE815DB}" destId="{72578548-13A0-4C20-AEA1-9B1660ECC2F6}" srcOrd="3" destOrd="0" presId="urn:microsoft.com/office/officeart/2005/8/layout/vProcess5"/>
    <dgm:cxn modelId="{017B518A-8F6C-4BA2-9893-DF86AA3FE4BC}" type="presParOf" srcId="{CD37EB0B-B9FD-47BB-889D-4EAC2BE815DB}" destId="{8733A6EA-99FE-4478-AE5E-D8427B4680B4}" srcOrd="4" destOrd="0" presId="urn:microsoft.com/office/officeart/2005/8/layout/vProcess5"/>
    <dgm:cxn modelId="{AD93DCCF-1552-43A7-99EF-CDFCC3E77E34}" type="presParOf" srcId="{CD37EB0B-B9FD-47BB-889D-4EAC2BE815DB}" destId="{CB2AF898-B02A-44DF-B981-724799BF133F}" srcOrd="5" destOrd="0" presId="urn:microsoft.com/office/officeart/2005/8/layout/vProcess5"/>
    <dgm:cxn modelId="{BB009962-2D7E-439D-A9C8-1BDEF19CE7E7}" type="presParOf" srcId="{CD37EB0B-B9FD-47BB-889D-4EAC2BE815DB}" destId="{845922F7-1FCD-49AC-B334-EC37A549264B}" srcOrd="6" destOrd="0" presId="urn:microsoft.com/office/officeart/2005/8/layout/vProcess5"/>
    <dgm:cxn modelId="{E4FC19D6-BA3C-4BF7-9459-CCCEA24C2B6F}" type="presParOf" srcId="{CD37EB0B-B9FD-47BB-889D-4EAC2BE815DB}" destId="{DFF9F944-C4A0-466C-9116-BD2A7B9D7842}" srcOrd="7" destOrd="0" presId="urn:microsoft.com/office/officeart/2005/8/layout/vProcess5"/>
    <dgm:cxn modelId="{17D6EE0B-DA9C-4106-99DE-251943E8D1C1}" type="presParOf" srcId="{CD37EB0B-B9FD-47BB-889D-4EAC2BE815DB}" destId="{FCBE0579-0644-4927-9505-733661AE4F86}"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880F6F-D78D-4F29-AA37-03AC6C3D59E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0A5FFFA-427C-4B61-9BE5-DE5D4A0A4099}">
      <dgm:prSet/>
      <dgm:spPr/>
      <dgm:t>
        <a:bodyPr/>
        <a:lstStyle/>
        <a:p>
          <a:pPr>
            <a:lnSpc>
              <a:spcPct val="100000"/>
            </a:lnSpc>
          </a:pPr>
          <a:r>
            <a:rPr lang="en-US" dirty="0"/>
            <a:t>Health Maintenance Organization (</a:t>
          </a:r>
          <a:r>
            <a:rPr lang="en-US" b="1" dirty="0"/>
            <a:t>HMO</a:t>
          </a:r>
          <a:r>
            <a:rPr lang="en-US" dirty="0"/>
            <a:t>) Plan </a:t>
          </a:r>
        </a:p>
      </dgm:t>
    </dgm:pt>
    <dgm:pt modelId="{9C7B0906-D761-4BC3-A776-16A79F71FC6E}" type="parTrans" cxnId="{57630244-732E-4B74-80C9-5B6E1C7764C4}">
      <dgm:prSet/>
      <dgm:spPr/>
      <dgm:t>
        <a:bodyPr/>
        <a:lstStyle/>
        <a:p>
          <a:endParaRPr lang="en-US"/>
        </a:p>
      </dgm:t>
    </dgm:pt>
    <dgm:pt modelId="{1B81C559-F005-492B-B681-36312EACD4AA}" type="sibTrans" cxnId="{57630244-732E-4B74-80C9-5B6E1C7764C4}">
      <dgm:prSet/>
      <dgm:spPr/>
      <dgm:t>
        <a:bodyPr/>
        <a:lstStyle/>
        <a:p>
          <a:endParaRPr lang="en-US"/>
        </a:p>
      </dgm:t>
    </dgm:pt>
    <dgm:pt modelId="{334043CB-FF53-434F-836B-A483C130339A}">
      <dgm:prSet/>
      <dgm:spPr/>
      <dgm:t>
        <a:bodyPr/>
        <a:lstStyle/>
        <a:p>
          <a:pPr>
            <a:lnSpc>
              <a:spcPct val="100000"/>
            </a:lnSpc>
          </a:pPr>
          <a:r>
            <a:rPr lang="en-US" dirty="0"/>
            <a:t>HMO Point-of-Service (</a:t>
          </a:r>
          <a:r>
            <a:rPr lang="en-US" b="1" dirty="0"/>
            <a:t>HMO POS</a:t>
          </a:r>
          <a:r>
            <a:rPr lang="en-US" dirty="0"/>
            <a:t>) Plan </a:t>
          </a:r>
        </a:p>
      </dgm:t>
    </dgm:pt>
    <dgm:pt modelId="{05BD7330-5633-4A75-8EF4-72D3E96D5F7D}" type="parTrans" cxnId="{B8F446CD-B996-486D-8CA7-71AF82D62349}">
      <dgm:prSet/>
      <dgm:spPr/>
      <dgm:t>
        <a:bodyPr/>
        <a:lstStyle/>
        <a:p>
          <a:endParaRPr lang="en-US"/>
        </a:p>
      </dgm:t>
    </dgm:pt>
    <dgm:pt modelId="{47E9B09C-D8F3-4591-A7ED-A66BC89AE0B9}" type="sibTrans" cxnId="{B8F446CD-B996-486D-8CA7-71AF82D62349}">
      <dgm:prSet/>
      <dgm:spPr/>
      <dgm:t>
        <a:bodyPr/>
        <a:lstStyle/>
        <a:p>
          <a:endParaRPr lang="en-US"/>
        </a:p>
      </dgm:t>
    </dgm:pt>
    <dgm:pt modelId="{CB4FEFFB-005A-4E8C-8597-EB0F029CB531}">
      <dgm:prSet/>
      <dgm:spPr/>
      <dgm:t>
        <a:bodyPr/>
        <a:lstStyle/>
        <a:p>
          <a:pPr>
            <a:lnSpc>
              <a:spcPct val="100000"/>
            </a:lnSpc>
          </a:pPr>
          <a:r>
            <a:rPr lang="en-US" dirty="0"/>
            <a:t>Medical Savings Account (</a:t>
          </a:r>
          <a:r>
            <a:rPr lang="en-US" b="1" dirty="0"/>
            <a:t>MSA</a:t>
          </a:r>
          <a:r>
            <a:rPr lang="en-US" dirty="0"/>
            <a:t>) Plan </a:t>
          </a:r>
        </a:p>
      </dgm:t>
    </dgm:pt>
    <dgm:pt modelId="{C0F497FE-F97A-40FD-A885-7F093DE6A0BB}" type="parTrans" cxnId="{FC87A719-3A26-4164-A861-81B9E2570FAD}">
      <dgm:prSet/>
      <dgm:spPr/>
      <dgm:t>
        <a:bodyPr/>
        <a:lstStyle/>
        <a:p>
          <a:endParaRPr lang="en-US"/>
        </a:p>
      </dgm:t>
    </dgm:pt>
    <dgm:pt modelId="{12499B35-A931-424A-B771-FC19E954270E}" type="sibTrans" cxnId="{FC87A719-3A26-4164-A861-81B9E2570FAD}">
      <dgm:prSet/>
      <dgm:spPr/>
      <dgm:t>
        <a:bodyPr/>
        <a:lstStyle/>
        <a:p>
          <a:endParaRPr lang="en-US"/>
        </a:p>
      </dgm:t>
    </dgm:pt>
    <dgm:pt modelId="{575DDFCF-E01D-4AE0-87D9-CBB3A9392785}">
      <dgm:prSet/>
      <dgm:spPr/>
      <dgm:t>
        <a:bodyPr/>
        <a:lstStyle/>
        <a:p>
          <a:pPr>
            <a:lnSpc>
              <a:spcPct val="100000"/>
            </a:lnSpc>
          </a:pPr>
          <a:r>
            <a:rPr lang="en-US" dirty="0"/>
            <a:t>Preferred Provider Organization (</a:t>
          </a:r>
          <a:r>
            <a:rPr lang="en-US" b="1" dirty="0"/>
            <a:t>PPO</a:t>
          </a:r>
          <a:r>
            <a:rPr lang="en-US" dirty="0"/>
            <a:t>) Plan </a:t>
          </a:r>
        </a:p>
      </dgm:t>
    </dgm:pt>
    <dgm:pt modelId="{3D8F718E-E862-4E09-BAF0-98D518CC5693}" type="parTrans" cxnId="{8A291F8B-F9FA-46F6-A6D0-F9C069C46A0C}">
      <dgm:prSet/>
      <dgm:spPr/>
      <dgm:t>
        <a:bodyPr/>
        <a:lstStyle/>
        <a:p>
          <a:endParaRPr lang="en-US"/>
        </a:p>
      </dgm:t>
    </dgm:pt>
    <dgm:pt modelId="{0A356FCD-4E24-447E-AB85-1FA524A3E28A}" type="sibTrans" cxnId="{8A291F8B-F9FA-46F6-A6D0-F9C069C46A0C}">
      <dgm:prSet/>
      <dgm:spPr/>
      <dgm:t>
        <a:bodyPr/>
        <a:lstStyle/>
        <a:p>
          <a:endParaRPr lang="en-US"/>
        </a:p>
      </dgm:t>
    </dgm:pt>
    <dgm:pt modelId="{98E7D7FB-CBE7-4486-8D4D-3F65737926C8}">
      <dgm:prSet/>
      <dgm:spPr/>
      <dgm:t>
        <a:bodyPr/>
        <a:lstStyle/>
        <a:p>
          <a:pPr>
            <a:lnSpc>
              <a:spcPct val="100000"/>
            </a:lnSpc>
          </a:pPr>
          <a:r>
            <a:rPr lang="en-US" dirty="0"/>
            <a:t>Private Fee-for-Service (</a:t>
          </a:r>
          <a:r>
            <a:rPr lang="en-US" b="1" dirty="0"/>
            <a:t>PFFS</a:t>
          </a:r>
          <a:r>
            <a:rPr lang="en-US" dirty="0"/>
            <a:t>) Plan </a:t>
          </a:r>
        </a:p>
      </dgm:t>
    </dgm:pt>
    <dgm:pt modelId="{735F75FF-423C-40C9-A49C-A2877362707C}" type="parTrans" cxnId="{09C855B0-7215-47AC-AEAE-D0C2F1B0E124}">
      <dgm:prSet/>
      <dgm:spPr/>
      <dgm:t>
        <a:bodyPr/>
        <a:lstStyle/>
        <a:p>
          <a:endParaRPr lang="en-US"/>
        </a:p>
      </dgm:t>
    </dgm:pt>
    <dgm:pt modelId="{D51EF50C-C347-46CE-B48B-F666E71157A7}" type="sibTrans" cxnId="{09C855B0-7215-47AC-AEAE-D0C2F1B0E124}">
      <dgm:prSet/>
      <dgm:spPr/>
      <dgm:t>
        <a:bodyPr/>
        <a:lstStyle/>
        <a:p>
          <a:endParaRPr lang="en-US"/>
        </a:p>
      </dgm:t>
    </dgm:pt>
    <dgm:pt modelId="{BFEB7979-8D10-4BD1-80AB-2EE4AEEF5F91}">
      <dgm:prSet/>
      <dgm:spPr/>
      <dgm:t>
        <a:bodyPr/>
        <a:lstStyle/>
        <a:p>
          <a:pPr>
            <a:lnSpc>
              <a:spcPct val="100000"/>
            </a:lnSpc>
          </a:pPr>
          <a:r>
            <a:rPr lang="en-US" dirty="0"/>
            <a:t>Special Needs Plan (</a:t>
          </a:r>
          <a:r>
            <a:rPr lang="en-US" b="1" dirty="0"/>
            <a:t>SNP</a:t>
          </a:r>
          <a:r>
            <a:rPr lang="en-US" dirty="0"/>
            <a:t>)  </a:t>
          </a:r>
        </a:p>
      </dgm:t>
    </dgm:pt>
    <dgm:pt modelId="{3BA655F2-E08D-427B-A8C5-89197212D817}" type="parTrans" cxnId="{C7543640-FE64-4D66-B736-9BE0A7FC75D6}">
      <dgm:prSet/>
      <dgm:spPr/>
      <dgm:t>
        <a:bodyPr/>
        <a:lstStyle/>
        <a:p>
          <a:endParaRPr lang="en-US"/>
        </a:p>
      </dgm:t>
    </dgm:pt>
    <dgm:pt modelId="{244F655A-B068-4B3C-A219-51EDA00CF992}" type="sibTrans" cxnId="{C7543640-FE64-4D66-B736-9BE0A7FC75D6}">
      <dgm:prSet/>
      <dgm:spPr/>
      <dgm:t>
        <a:bodyPr/>
        <a:lstStyle/>
        <a:p>
          <a:endParaRPr lang="en-US"/>
        </a:p>
      </dgm:t>
    </dgm:pt>
    <dgm:pt modelId="{07D84E26-0D88-4D68-9C80-7D599B40D44A}" type="pres">
      <dgm:prSet presAssocID="{9C880F6F-D78D-4F29-AA37-03AC6C3D59E0}" presName="root" presStyleCnt="0">
        <dgm:presLayoutVars>
          <dgm:dir/>
          <dgm:resizeHandles val="exact"/>
        </dgm:presLayoutVars>
      </dgm:prSet>
      <dgm:spPr/>
    </dgm:pt>
    <dgm:pt modelId="{82A9775B-85BC-48F3-B57C-B9EB95E28C0C}" type="pres">
      <dgm:prSet presAssocID="{00A5FFFA-427C-4B61-9BE5-DE5D4A0A4099}" presName="compNode" presStyleCnt="0"/>
      <dgm:spPr/>
    </dgm:pt>
    <dgm:pt modelId="{1E04543A-731C-4E3F-98F7-5F7A73974CE3}" type="pres">
      <dgm:prSet presAssocID="{00A5FFFA-427C-4B61-9BE5-DE5D4A0A4099}" presName="bgRect" presStyleLbl="bgShp" presStyleIdx="0" presStyleCnt="6"/>
      <dgm:spPr/>
    </dgm:pt>
    <dgm:pt modelId="{464F5BBA-E9D6-4DE5-84D9-D4EF612575F5}" type="pres">
      <dgm:prSet presAssocID="{00A5FFFA-427C-4B61-9BE5-DE5D4A0A409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al"/>
        </a:ext>
      </dgm:extLst>
    </dgm:pt>
    <dgm:pt modelId="{2FC4032A-6D7C-4263-8EB8-C22F53B363A3}" type="pres">
      <dgm:prSet presAssocID="{00A5FFFA-427C-4B61-9BE5-DE5D4A0A4099}" presName="spaceRect" presStyleCnt="0"/>
      <dgm:spPr/>
    </dgm:pt>
    <dgm:pt modelId="{0465CA7D-8CF4-49E4-B0EA-9B22ABC52BA7}" type="pres">
      <dgm:prSet presAssocID="{00A5FFFA-427C-4B61-9BE5-DE5D4A0A4099}" presName="parTx" presStyleLbl="revTx" presStyleIdx="0" presStyleCnt="6">
        <dgm:presLayoutVars>
          <dgm:chMax val="0"/>
          <dgm:chPref val="0"/>
        </dgm:presLayoutVars>
      </dgm:prSet>
      <dgm:spPr/>
    </dgm:pt>
    <dgm:pt modelId="{A3752699-D5C3-4FC3-ADC8-F9338D8C69CB}" type="pres">
      <dgm:prSet presAssocID="{1B81C559-F005-492B-B681-36312EACD4AA}" presName="sibTrans" presStyleCnt="0"/>
      <dgm:spPr/>
    </dgm:pt>
    <dgm:pt modelId="{2A803225-EAB8-41CD-BD32-D1AA08460978}" type="pres">
      <dgm:prSet presAssocID="{334043CB-FF53-434F-836B-A483C130339A}" presName="compNode" presStyleCnt="0"/>
      <dgm:spPr/>
    </dgm:pt>
    <dgm:pt modelId="{71064980-B578-4ED1-B4F5-2A24CDCECF00}" type="pres">
      <dgm:prSet presAssocID="{334043CB-FF53-434F-836B-A483C130339A}" presName="bgRect" presStyleLbl="bgShp" presStyleIdx="1" presStyleCnt="6"/>
      <dgm:spPr/>
    </dgm:pt>
    <dgm:pt modelId="{E92660FA-EE14-419C-BA56-2AB58126F4E0}" type="pres">
      <dgm:prSet presAssocID="{334043CB-FF53-434F-836B-A483C130339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emote control"/>
        </a:ext>
      </dgm:extLst>
    </dgm:pt>
    <dgm:pt modelId="{E45C31B0-49EC-4F92-A867-9BB7A5327BC5}" type="pres">
      <dgm:prSet presAssocID="{334043CB-FF53-434F-836B-A483C130339A}" presName="spaceRect" presStyleCnt="0"/>
      <dgm:spPr/>
    </dgm:pt>
    <dgm:pt modelId="{43C72D86-988C-4C41-A218-3D77B472C092}" type="pres">
      <dgm:prSet presAssocID="{334043CB-FF53-434F-836B-A483C130339A}" presName="parTx" presStyleLbl="revTx" presStyleIdx="1" presStyleCnt="6">
        <dgm:presLayoutVars>
          <dgm:chMax val="0"/>
          <dgm:chPref val="0"/>
        </dgm:presLayoutVars>
      </dgm:prSet>
      <dgm:spPr/>
    </dgm:pt>
    <dgm:pt modelId="{5F3086EC-9684-4B94-A910-478621959309}" type="pres">
      <dgm:prSet presAssocID="{47E9B09C-D8F3-4591-A7ED-A66BC89AE0B9}" presName="sibTrans" presStyleCnt="0"/>
      <dgm:spPr/>
    </dgm:pt>
    <dgm:pt modelId="{CF0B9765-18EC-4E58-95AC-49CE344C69C8}" type="pres">
      <dgm:prSet presAssocID="{CB4FEFFB-005A-4E8C-8597-EB0F029CB531}" presName="compNode" presStyleCnt="0"/>
      <dgm:spPr/>
    </dgm:pt>
    <dgm:pt modelId="{4CC66B6B-F697-429B-AD28-2579291BE6D7}" type="pres">
      <dgm:prSet presAssocID="{CB4FEFFB-005A-4E8C-8597-EB0F029CB531}" presName="bgRect" presStyleLbl="bgShp" presStyleIdx="2" presStyleCnt="6"/>
      <dgm:spPr/>
    </dgm:pt>
    <dgm:pt modelId="{068FB28A-8924-4DFA-A761-FE7E98E5355E}" type="pres">
      <dgm:prSet presAssocID="{CB4FEFFB-005A-4E8C-8597-EB0F029CB53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gy Bank"/>
        </a:ext>
      </dgm:extLst>
    </dgm:pt>
    <dgm:pt modelId="{6EC3C691-814D-4431-8DB7-79FA5C889BF1}" type="pres">
      <dgm:prSet presAssocID="{CB4FEFFB-005A-4E8C-8597-EB0F029CB531}" presName="spaceRect" presStyleCnt="0"/>
      <dgm:spPr/>
    </dgm:pt>
    <dgm:pt modelId="{6FBB20AF-3682-46F8-AEEF-9950B2566541}" type="pres">
      <dgm:prSet presAssocID="{CB4FEFFB-005A-4E8C-8597-EB0F029CB531}" presName="parTx" presStyleLbl="revTx" presStyleIdx="2" presStyleCnt="6">
        <dgm:presLayoutVars>
          <dgm:chMax val="0"/>
          <dgm:chPref val="0"/>
        </dgm:presLayoutVars>
      </dgm:prSet>
      <dgm:spPr/>
    </dgm:pt>
    <dgm:pt modelId="{97AA696C-3BB9-4D2D-9448-6C62090DC0ED}" type="pres">
      <dgm:prSet presAssocID="{12499B35-A931-424A-B771-FC19E954270E}" presName="sibTrans" presStyleCnt="0"/>
      <dgm:spPr/>
    </dgm:pt>
    <dgm:pt modelId="{6E7F9630-4598-4960-9302-B26800039370}" type="pres">
      <dgm:prSet presAssocID="{575DDFCF-E01D-4AE0-87D9-CBB3A9392785}" presName="compNode" presStyleCnt="0"/>
      <dgm:spPr/>
    </dgm:pt>
    <dgm:pt modelId="{E56F3112-0CB9-4CD8-8403-81A0E876738E}" type="pres">
      <dgm:prSet presAssocID="{575DDFCF-E01D-4AE0-87D9-CBB3A9392785}" presName="bgRect" presStyleLbl="bgShp" presStyleIdx="3" presStyleCnt="6"/>
      <dgm:spPr/>
    </dgm:pt>
    <dgm:pt modelId="{65651C9B-F7C9-41F7-B9DE-728A61B5412B}" type="pres">
      <dgm:prSet presAssocID="{575DDFCF-E01D-4AE0-87D9-CBB3A939278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ethoscope"/>
        </a:ext>
      </dgm:extLst>
    </dgm:pt>
    <dgm:pt modelId="{DC609331-084A-456D-8579-67FFD5A7DABB}" type="pres">
      <dgm:prSet presAssocID="{575DDFCF-E01D-4AE0-87D9-CBB3A9392785}" presName="spaceRect" presStyleCnt="0"/>
      <dgm:spPr/>
    </dgm:pt>
    <dgm:pt modelId="{5775BF60-56C9-475A-9C20-73E4993FA009}" type="pres">
      <dgm:prSet presAssocID="{575DDFCF-E01D-4AE0-87D9-CBB3A9392785}" presName="parTx" presStyleLbl="revTx" presStyleIdx="3" presStyleCnt="6">
        <dgm:presLayoutVars>
          <dgm:chMax val="0"/>
          <dgm:chPref val="0"/>
        </dgm:presLayoutVars>
      </dgm:prSet>
      <dgm:spPr/>
    </dgm:pt>
    <dgm:pt modelId="{2410DAA6-49E8-4C9B-9703-2381DBF02663}" type="pres">
      <dgm:prSet presAssocID="{0A356FCD-4E24-447E-AB85-1FA524A3E28A}" presName="sibTrans" presStyleCnt="0"/>
      <dgm:spPr/>
    </dgm:pt>
    <dgm:pt modelId="{7731A367-4D7F-45E1-8FD7-54E4E2F41F8D}" type="pres">
      <dgm:prSet presAssocID="{98E7D7FB-CBE7-4486-8D4D-3F65737926C8}" presName="compNode" presStyleCnt="0"/>
      <dgm:spPr/>
    </dgm:pt>
    <dgm:pt modelId="{2A502796-10A7-43F3-AE85-59AEE46E6041}" type="pres">
      <dgm:prSet presAssocID="{98E7D7FB-CBE7-4486-8D4D-3F65737926C8}" presName="bgRect" presStyleLbl="bgShp" presStyleIdx="4" presStyleCnt="6"/>
      <dgm:spPr/>
    </dgm:pt>
    <dgm:pt modelId="{282A4BBC-6821-400F-A57C-E485D7CC013C}" type="pres">
      <dgm:prSet presAssocID="{98E7D7FB-CBE7-4486-8D4D-3F65737926C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uilding"/>
        </a:ext>
      </dgm:extLst>
    </dgm:pt>
    <dgm:pt modelId="{A35AAE6C-9F13-4966-980C-76CDFFA5A36F}" type="pres">
      <dgm:prSet presAssocID="{98E7D7FB-CBE7-4486-8D4D-3F65737926C8}" presName="spaceRect" presStyleCnt="0"/>
      <dgm:spPr/>
    </dgm:pt>
    <dgm:pt modelId="{0B5D3B40-A381-4072-9911-780F842EF2AA}" type="pres">
      <dgm:prSet presAssocID="{98E7D7FB-CBE7-4486-8D4D-3F65737926C8}" presName="parTx" presStyleLbl="revTx" presStyleIdx="4" presStyleCnt="6">
        <dgm:presLayoutVars>
          <dgm:chMax val="0"/>
          <dgm:chPref val="0"/>
        </dgm:presLayoutVars>
      </dgm:prSet>
      <dgm:spPr/>
    </dgm:pt>
    <dgm:pt modelId="{08C936DB-1792-4259-9158-D1DD5B8056D2}" type="pres">
      <dgm:prSet presAssocID="{D51EF50C-C347-46CE-B48B-F666E71157A7}" presName="sibTrans" presStyleCnt="0"/>
      <dgm:spPr/>
    </dgm:pt>
    <dgm:pt modelId="{40F75F6B-F967-4680-A15D-95ADD1A7BA30}" type="pres">
      <dgm:prSet presAssocID="{BFEB7979-8D10-4BD1-80AB-2EE4AEEF5F91}" presName="compNode" presStyleCnt="0"/>
      <dgm:spPr/>
    </dgm:pt>
    <dgm:pt modelId="{2356E0A7-D8A2-4B0D-B3DE-0D670E041F3E}" type="pres">
      <dgm:prSet presAssocID="{BFEB7979-8D10-4BD1-80AB-2EE4AEEF5F91}" presName="bgRect" presStyleLbl="bgShp" presStyleIdx="5" presStyleCnt="6"/>
      <dgm:spPr/>
    </dgm:pt>
    <dgm:pt modelId="{20286DA1-AE5E-4FFB-8C41-2310A6B70048}" type="pres">
      <dgm:prSet presAssocID="{BFEB7979-8D10-4BD1-80AB-2EE4AEEF5F9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Diploma Roll"/>
        </a:ext>
      </dgm:extLst>
    </dgm:pt>
    <dgm:pt modelId="{3682DE02-E036-42B8-A9DE-F5B87630CE2D}" type="pres">
      <dgm:prSet presAssocID="{BFEB7979-8D10-4BD1-80AB-2EE4AEEF5F91}" presName="spaceRect" presStyleCnt="0"/>
      <dgm:spPr/>
    </dgm:pt>
    <dgm:pt modelId="{039C56E1-B125-4ED0-B54F-13779CBDF00A}" type="pres">
      <dgm:prSet presAssocID="{BFEB7979-8D10-4BD1-80AB-2EE4AEEF5F91}" presName="parTx" presStyleLbl="revTx" presStyleIdx="5" presStyleCnt="6">
        <dgm:presLayoutVars>
          <dgm:chMax val="0"/>
          <dgm:chPref val="0"/>
        </dgm:presLayoutVars>
      </dgm:prSet>
      <dgm:spPr/>
    </dgm:pt>
  </dgm:ptLst>
  <dgm:cxnLst>
    <dgm:cxn modelId="{FC87A719-3A26-4164-A861-81B9E2570FAD}" srcId="{9C880F6F-D78D-4F29-AA37-03AC6C3D59E0}" destId="{CB4FEFFB-005A-4E8C-8597-EB0F029CB531}" srcOrd="2" destOrd="0" parTransId="{C0F497FE-F97A-40FD-A885-7F093DE6A0BB}" sibTransId="{12499B35-A931-424A-B771-FC19E954270E}"/>
    <dgm:cxn modelId="{9CB15624-8EA4-4C38-B02E-425D38B9D3D4}" type="presOf" srcId="{00A5FFFA-427C-4B61-9BE5-DE5D4A0A4099}" destId="{0465CA7D-8CF4-49E4-B0EA-9B22ABC52BA7}" srcOrd="0" destOrd="0" presId="urn:microsoft.com/office/officeart/2018/2/layout/IconVerticalSolidList"/>
    <dgm:cxn modelId="{D4592C32-C63E-482B-B7E3-C7C2D5D55E2E}" type="presOf" srcId="{9C880F6F-D78D-4F29-AA37-03AC6C3D59E0}" destId="{07D84E26-0D88-4D68-9C80-7D599B40D44A}" srcOrd="0" destOrd="0" presId="urn:microsoft.com/office/officeart/2018/2/layout/IconVerticalSolidList"/>
    <dgm:cxn modelId="{C7543640-FE64-4D66-B736-9BE0A7FC75D6}" srcId="{9C880F6F-D78D-4F29-AA37-03AC6C3D59E0}" destId="{BFEB7979-8D10-4BD1-80AB-2EE4AEEF5F91}" srcOrd="5" destOrd="0" parTransId="{3BA655F2-E08D-427B-A8C5-89197212D817}" sibTransId="{244F655A-B068-4B3C-A219-51EDA00CF992}"/>
    <dgm:cxn modelId="{57630244-732E-4B74-80C9-5B6E1C7764C4}" srcId="{9C880F6F-D78D-4F29-AA37-03AC6C3D59E0}" destId="{00A5FFFA-427C-4B61-9BE5-DE5D4A0A4099}" srcOrd="0" destOrd="0" parTransId="{9C7B0906-D761-4BC3-A776-16A79F71FC6E}" sibTransId="{1B81C559-F005-492B-B681-36312EACD4AA}"/>
    <dgm:cxn modelId="{25B1DC74-06F8-4C70-8A68-A1DBC3CA29EA}" type="presOf" srcId="{334043CB-FF53-434F-836B-A483C130339A}" destId="{43C72D86-988C-4C41-A218-3D77B472C092}" srcOrd="0" destOrd="0" presId="urn:microsoft.com/office/officeart/2018/2/layout/IconVerticalSolidList"/>
    <dgm:cxn modelId="{65974C85-960D-4BEC-9A28-178EA6DD2332}" type="presOf" srcId="{98E7D7FB-CBE7-4486-8D4D-3F65737926C8}" destId="{0B5D3B40-A381-4072-9911-780F842EF2AA}" srcOrd="0" destOrd="0" presId="urn:microsoft.com/office/officeart/2018/2/layout/IconVerticalSolidList"/>
    <dgm:cxn modelId="{69622F88-0BC1-4C39-8EA7-516F374FD9D7}" type="presOf" srcId="{575DDFCF-E01D-4AE0-87D9-CBB3A9392785}" destId="{5775BF60-56C9-475A-9C20-73E4993FA009}" srcOrd="0" destOrd="0" presId="urn:microsoft.com/office/officeart/2018/2/layout/IconVerticalSolidList"/>
    <dgm:cxn modelId="{8A291F8B-F9FA-46F6-A6D0-F9C069C46A0C}" srcId="{9C880F6F-D78D-4F29-AA37-03AC6C3D59E0}" destId="{575DDFCF-E01D-4AE0-87D9-CBB3A9392785}" srcOrd="3" destOrd="0" parTransId="{3D8F718E-E862-4E09-BAF0-98D518CC5693}" sibTransId="{0A356FCD-4E24-447E-AB85-1FA524A3E28A}"/>
    <dgm:cxn modelId="{09C855B0-7215-47AC-AEAE-D0C2F1B0E124}" srcId="{9C880F6F-D78D-4F29-AA37-03AC6C3D59E0}" destId="{98E7D7FB-CBE7-4486-8D4D-3F65737926C8}" srcOrd="4" destOrd="0" parTransId="{735F75FF-423C-40C9-A49C-A2877362707C}" sibTransId="{D51EF50C-C347-46CE-B48B-F666E71157A7}"/>
    <dgm:cxn modelId="{A2DA59BD-B7E7-4DE0-8607-8A85B8506155}" type="presOf" srcId="{BFEB7979-8D10-4BD1-80AB-2EE4AEEF5F91}" destId="{039C56E1-B125-4ED0-B54F-13779CBDF00A}" srcOrd="0" destOrd="0" presId="urn:microsoft.com/office/officeart/2018/2/layout/IconVerticalSolidList"/>
    <dgm:cxn modelId="{B8F446CD-B996-486D-8CA7-71AF82D62349}" srcId="{9C880F6F-D78D-4F29-AA37-03AC6C3D59E0}" destId="{334043CB-FF53-434F-836B-A483C130339A}" srcOrd="1" destOrd="0" parTransId="{05BD7330-5633-4A75-8EF4-72D3E96D5F7D}" sibTransId="{47E9B09C-D8F3-4591-A7ED-A66BC89AE0B9}"/>
    <dgm:cxn modelId="{E56825EB-A514-4B64-83DC-D9AABB354E9F}" type="presOf" srcId="{CB4FEFFB-005A-4E8C-8597-EB0F029CB531}" destId="{6FBB20AF-3682-46F8-AEEF-9950B2566541}" srcOrd="0" destOrd="0" presId="urn:microsoft.com/office/officeart/2018/2/layout/IconVerticalSolidList"/>
    <dgm:cxn modelId="{657C47D8-F900-4633-BE32-ED3F392E7789}" type="presParOf" srcId="{07D84E26-0D88-4D68-9C80-7D599B40D44A}" destId="{82A9775B-85BC-48F3-B57C-B9EB95E28C0C}" srcOrd="0" destOrd="0" presId="urn:microsoft.com/office/officeart/2018/2/layout/IconVerticalSolidList"/>
    <dgm:cxn modelId="{4A7F8214-94C5-4427-9A78-BB3DD5777714}" type="presParOf" srcId="{82A9775B-85BC-48F3-B57C-B9EB95E28C0C}" destId="{1E04543A-731C-4E3F-98F7-5F7A73974CE3}" srcOrd="0" destOrd="0" presId="urn:microsoft.com/office/officeart/2018/2/layout/IconVerticalSolidList"/>
    <dgm:cxn modelId="{CA799D5C-19B8-43DF-BD58-544B80DD7DA9}" type="presParOf" srcId="{82A9775B-85BC-48F3-B57C-B9EB95E28C0C}" destId="{464F5BBA-E9D6-4DE5-84D9-D4EF612575F5}" srcOrd="1" destOrd="0" presId="urn:microsoft.com/office/officeart/2018/2/layout/IconVerticalSolidList"/>
    <dgm:cxn modelId="{E5609ED7-6B82-477C-9E74-9DD22B420970}" type="presParOf" srcId="{82A9775B-85BC-48F3-B57C-B9EB95E28C0C}" destId="{2FC4032A-6D7C-4263-8EB8-C22F53B363A3}" srcOrd="2" destOrd="0" presId="urn:microsoft.com/office/officeart/2018/2/layout/IconVerticalSolidList"/>
    <dgm:cxn modelId="{0C7D2A5E-1805-48FD-ACD1-587BA4BB676F}" type="presParOf" srcId="{82A9775B-85BC-48F3-B57C-B9EB95E28C0C}" destId="{0465CA7D-8CF4-49E4-B0EA-9B22ABC52BA7}" srcOrd="3" destOrd="0" presId="urn:microsoft.com/office/officeart/2018/2/layout/IconVerticalSolidList"/>
    <dgm:cxn modelId="{176EB58C-B661-48CF-8E72-D84AA9BA168D}" type="presParOf" srcId="{07D84E26-0D88-4D68-9C80-7D599B40D44A}" destId="{A3752699-D5C3-4FC3-ADC8-F9338D8C69CB}" srcOrd="1" destOrd="0" presId="urn:microsoft.com/office/officeart/2018/2/layout/IconVerticalSolidList"/>
    <dgm:cxn modelId="{3F545E79-B005-4B1B-96D9-7149CB19E4F2}" type="presParOf" srcId="{07D84E26-0D88-4D68-9C80-7D599B40D44A}" destId="{2A803225-EAB8-41CD-BD32-D1AA08460978}" srcOrd="2" destOrd="0" presId="urn:microsoft.com/office/officeart/2018/2/layout/IconVerticalSolidList"/>
    <dgm:cxn modelId="{BF4A4EAC-3EFD-4EFB-A758-534B8E1DE410}" type="presParOf" srcId="{2A803225-EAB8-41CD-BD32-D1AA08460978}" destId="{71064980-B578-4ED1-B4F5-2A24CDCECF00}" srcOrd="0" destOrd="0" presId="urn:microsoft.com/office/officeart/2018/2/layout/IconVerticalSolidList"/>
    <dgm:cxn modelId="{E41CCECB-69A4-4C66-AF2D-D5FA08C5E520}" type="presParOf" srcId="{2A803225-EAB8-41CD-BD32-D1AA08460978}" destId="{E92660FA-EE14-419C-BA56-2AB58126F4E0}" srcOrd="1" destOrd="0" presId="urn:microsoft.com/office/officeart/2018/2/layout/IconVerticalSolidList"/>
    <dgm:cxn modelId="{5DB0EA55-9F2F-4567-BD4D-C7C4C388CAF7}" type="presParOf" srcId="{2A803225-EAB8-41CD-BD32-D1AA08460978}" destId="{E45C31B0-49EC-4F92-A867-9BB7A5327BC5}" srcOrd="2" destOrd="0" presId="urn:microsoft.com/office/officeart/2018/2/layout/IconVerticalSolidList"/>
    <dgm:cxn modelId="{651732CC-C339-4975-96EA-F59F20111A3A}" type="presParOf" srcId="{2A803225-EAB8-41CD-BD32-D1AA08460978}" destId="{43C72D86-988C-4C41-A218-3D77B472C092}" srcOrd="3" destOrd="0" presId="urn:microsoft.com/office/officeart/2018/2/layout/IconVerticalSolidList"/>
    <dgm:cxn modelId="{F8F4600C-E704-49B5-AABB-B6738D02645E}" type="presParOf" srcId="{07D84E26-0D88-4D68-9C80-7D599B40D44A}" destId="{5F3086EC-9684-4B94-A910-478621959309}" srcOrd="3" destOrd="0" presId="urn:microsoft.com/office/officeart/2018/2/layout/IconVerticalSolidList"/>
    <dgm:cxn modelId="{929C5D3C-18B4-4F21-B30B-78907BA7DC3A}" type="presParOf" srcId="{07D84E26-0D88-4D68-9C80-7D599B40D44A}" destId="{CF0B9765-18EC-4E58-95AC-49CE344C69C8}" srcOrd="4" destOrd="0" presId="urn:microsoft.com/office/officeart/2018/2/layout/IconVerticalSolidList"/>
    <dgm:cxn modelId="{EA3AA751-7475-479E-BA12-B71FB2A282B8}" type="presParOf" srcId="{CF0B9765-18EC-4E58-95AC-49CE344C69C8}" destId="{4CC66B6B-F697-429B-AD28-2579291BE6D7}" srcOrd="0" destOrd="0" presId="urn:microsoft.com/office/officeart/2018/2/layout/IconVerticalSolidList"/>
    <dgm:cxn modelId="{31D287C1-562F-4089-BE5D-E76A164DB37E}" type="presParOf" srcId="{CF0B9765-18EC-4E58-95AC-49CE344C69C8}" destId="{068FB28A-8924-4DFA-A761-FE7E98E5355E}" srcOrd="1" destOrd="0" presId="urn:microsoft.com/office/officeart/2018/2/layout/IconVerticalSolidList"/>
    <dgm:cxn modelId="{2E4644CD-D77D-4934-9C30-204B4D8050E0}" type="presParOf" srcId="{CF0B9765-18EC-4E58-95AC-49CE344C69C8}" destId="{6EC3C691-814D-4431-8DB7-79FA5C889BF1}" srcOrd="2" destOrd="0" presId="urn:microsoft.com/office/officeart/2018/2/layout/IconVerticalSolidList"/>
    <dgm:cxn modelId="{3DBDA84C-64F8-4572-B032-AEFE6AA23948}" type="presParOf" srcId="{CF0B9765-18EC-4E58-95AC-49CE344C69C8}" destId="{6FBB20AF-3682-46F8-AEEF-9950B2566541}" srcOrd="3" destOrd="0" presId="urn:microsoft.com/office/officeart/2018/2/layout/IconVerticalSolidList"/>
    <dgm:cxn modelId="{F669C1FF-FD4F-42D1-83D8-F485460BF744}" type="presParOf" srcId="{07D84E26-0D88-4D68-9C80-7D599B40D44A}" destId="{97AA696C-3BB9-4D2D-9448-6C62090DC0ED}" srcOrd="5" destOrd="0" presId="urn:microsoft.com/office/officeart/2018/2/layout/IconVerticalSolidList"/>
    <dgm:cxn modelId="{ED209FC1-072C-4842-9B81-986E65C45DCB}" type="presParOf" srcId="{07D84E26-0D88-4D68-9C80-7D599B40D44A}" destId="{6E7F9630-4598-4960-9302-B26800039370}" srcOrd="6" destOrd="0" presId="urn:microsoft.com/office/officeart/2018/2/layout/IconVerticalSolidList"/>
    <dgm:cxn modelId="{F5AFC1E4-CE14-493E-946D-1E26D79C85BD}" type="presParOf" srcId="{6E7F9630-4598-4960-9302-B26800039370}" destId="{E56F3112-0CB9-4CD8-8403-81A0E876738E}" srcOrd="0" destOrd="0" presId="urn:microsoft.com/office/officeart/2018/2/layout/IconVerticalSolidList"/>
    <dgm:cxn modelId="{5FBF6A4B-760D-49EA-BFA5-BA6255DB5E67}" type="presParOf" srcId="{6E7F9630-4598-4960-9302-B26800039370}" destId="{65651C9B-F7C9-41F7-B9DE-728A61B5412B}" srcOrd="1" destOrd="0" presId="urn:microsoft.com/office/officeart/2018/2/layout/IconVerticalSolidList"/>
    <dgm:cxn modelId="{5625E798-5F31-419C-9ABC-0961B7D31DFB}" type="presParOf" srcId="{6E7F9630-4598-4960-9302-B26800039370}" destId="{DC609331-084A-456D-8579-67FFD5A7DABB}" srcOrd="2" destOrd="0" presId="urn:microsoft.com/office/officeart/2018/2/layout/IconVerticalSolidList"/>
    <dgm:cxn modelId="{65FD8AAC-5ADC-4EA0-BB68-4DE401B1AF5F}" type="presParOf" srcId="{6E7F9630-4598-4960-9302-B26800039370}" destId="{5775BF60-56C9-475A-9C20-73E4993FA009}" srcOrd="3" destOrd="0" presId="urn:microsoft.com/office/officeart/2018/2/layout/IconVerticalSolidList"/>
    <dgm:cxn modelId="{3C2AA604-070F-4533-A0D2-34890276B0BF}" type="presParOf" srcId="{07D84E26-0D88-4D68-9C80-7D599B40D44A}" destId="{2410DAA6-49E8-4C9B-9703-2381DBF02663}" srcOrd="7" destOrd="0" presId="urn:microsoft.com/office/officeart/2018/2/layout/IconVerticalSolidList"/>
    <dgm:cxn modelId="{0CA3089E-EBC9-4B5E-84A8-565D67D55207}" type="presParOf" srcId="{07D84E26-0D88-4D68-9C80-7D599B40D44A}" destId="{7731A367-4D7F-45E1-8FD7-54E4E2F41F8D}" srcOrd="8" destOrd="0" presId="urn:microsoft.com/office/officeart/2018/2/layout/IconVerticalSolidList"/>
    <dgm:cxn modelId="{9236955F-F42B-4733-AA6C-BBF8CF56DE8E}" type="presParOf" srcId="{7731A367-4D7F-45E1-8FD7-54E4E2F41F8D}" destId="{2A502796-10A7-43F3-AE85-59AEE46E6041}" srcOrd="0" destOrd="0" presId="urn:microsoft.com/office/officeart/2018/2/layout/IconVerticalSolidList"/>
    <dgm:cxn modelId="{AE5EEA73-62DA-43B8-9640-4DE8D5343095}" type="presParOf" srcId="{7731A367-4D7F-45E1-8FD7-54E4E2F41F8D}" destId="{282A4BBC-6821-400F-A57C-E485D7CC013C}" srcOrd="1" destOrd="0" presId="urn:microsoft.com/office/officeart/2018/2/layout/IconVerticalSolidList"/>
    <dgm:cxn modelId="{C50ACE40-B103-442D-9CB4-1A2F754FB10A}" type="presParOf" srcId="{7731A367-4D7F-45E1-8FD7-54E4E2F41F8D}" destId="{A35AAE6C-9F13-4966-980C-76CDFFA5A36F}" srcOrd="2" destOrd="0" presId="urn:microsoft.com/office/officeart/2018/2/layout/IconVerticalSolidList"/>
    <dgm:cxn modelId="{F3785DA8-FADE-40CD-8D3E-C4BACD89BA7E}" type="presParOf" srcId="{7731A367-4D7F-45E1-8FD7-54E4E2F41F8D}" destId="{0B5D3B40-A381-4072-9911-780F842EF2AA}" srcOrd="3" destOrd="0" presId="urn:microsoft.com/office/officeart/2018/2/layout/IconVerticalSolidList"/>
    <dgm:cxn modelId="{04B3A023-509E-4993-BF82-EA1452064FCB}" type="presParOf" srcId="{07D84E26-0D88-4D68-9C80-7D599B40D44A}" destId="{08C936DB-1792-4259-9158-D1DD5B8056D2}" srcOrd="9" destOrd="0" presId="urn:microsoft.com/office/officeart/2018/2/layout/IconVerticalSolidList"/>
    <dgm:cxn modelId="{280DCB82-5BF6-4106-B2C7-91B8857B148A}" type="presParOf" srcId="{07D84E26-0D88-4D68-9C80-7D599B40D44A}" destId="{40F75F6B-F967-4680-A15D-95ADD1A7BA30}" srcOrd="10" destOrd="0" presId="urn:microsoft.com/office/officeart/2018/2/layout/IconVerticalSolidList"/>
    <dgm:cxn modelId="{E69239AF-B35F-4C22-928A-33A6B09BE5FA}" type="presParOf" srcId="{40F75F6B-F967-4680-A15D-95ADD1A7BA30}" destId="{2356E0A7-D8A2-4B0D-B3DE-0D670E041F3E}" srcOrd="0" destOrd="0" presId="urn:microsoft.com/office/officeart/2018/2/layout/IconVerticalSolidList"/>
    <dgm:cxn modelId="{28CFBDC7-FF9C-4B37-B00D-539C4974AF3E}" type="presParOf" srcId="{40F75F6B-F967-4680-A15D-95ADD1A7BA30}" destId="{20286DA1-AE5E-4FFB-8C41-2310A6B70048}" srcOrd="1" destOrd="0" presId="urn:microsoft.com/office/officeart/2018/2/layout/IconVerticalSolidList"/>
    <dgm:cxn modelId="{31D8FED8-E3A6-46E7-828A-5FD8BBB55489}" type="presParOf" srcId="{40F75F6B-F967-4680-A15D-95ADD1A7BA30}" destId="{3682DE02-E036-42B8-A9DE-F5B87630CE2D}" srcOrd="2" destOrd="0" presId="urn:microsoft.com/office/officeart/2018/2/layout/IconVerticalSolidList"/>
    <dgm:cxn modelId="{66043185-773D-41EA-81C6-892E774B4E6D}" type="presParOf" srcId="{40F75F6B-F967-4680-A15D-95ADD1A7BA30}" destId="{039C56E1-B125-4ED0-B54F-13779CBDF00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AEB7A0-7E15-4A8C-80E7-A3A733F000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9C5F4BC-ECAB-4755-8CE0-FADA3D1751AA}">
      <dgm:prSet/>
      <dgm:spPr/>
      <dgm:t>
        <a:bodyPr/>
        <a:lstStyle/>
        <a:p>
          <a:r>
            <a:rPr lang="en-US" b="1" i="0" baseline="0" dirty="0">
              <a:latin typeface="Century Gothic" panose="020B0502020202020204" pitchFamily="34" charset="0"/>
            </a:rPr>
            <a:t>Original Medicare</a:t>
          </a:r>
          <a:endParaRPr lang="en-US" dirty="0">
            <a:latin typeface="Century Gothic" panose="020B0502020202020204" pitchFamily="34" charset="0"/>
          </a:endParaRPr>
        </a:p>
      </dgm:t>
    </dgm:pt>
    <dgm:pt modelId="{E0CAAEBD-18D3-4151-9C1D-750D19BBDEB4}" type="parTrans" cxnId="{B3B59CE8-2744-4E81-A44F-5A1D04269CD7}">
      <dgm:prSet/>
      <dgm:spPr/>
      <dgm:t>
        <a:bodyPr/>
        <a:lstStyle/>
        <a:p>
          <a:endParaRPr lang="en-US"/>
        </a:p>
      </dgm:t>
    </dgm:pt>
    <dgm:pt modelId="{A452F8BB-A19C-43D7-BA48-4C634AB8C49C}" type="sibTrans" cxnId="{B3B59CE8-2744-4E81-A44F-5A1D04269CD7}">
      <dgm:prSet/>
      <dgm:spPr/>
      <dgm:t>
        <a:bodyPr/>
        <a:lstStyle/>
        <a:p>
          <a:endParaRPr lang="en-US"/>
        </a:p>
      </dgm:t>
    </dgm:pt>
    <dgm:pt modelId="{B0F00925-2DD3-4918-BFCF-CCAC30072BC0}">
      <dgm:prSet/>
      <dgm:spPr/>
      <dgm:t>
        <a:bodyPr/>
        <a:lstStyle/>
        <a:p>
          <a:r>
            <a:rPr lang="en-US" b="0" i="0" baseline="0" dirty="0"/>
            <a:t>Majority of Hospitals and Providers participate with Medicare	</a:t>
          </a:r>
          <a:r>
            <a:rPr lang="en-US" b="0" i="0" baseline="0" dirty="0">
              <a:hlinkClick xmlns:r="http://schemas.openxmlformats.org/officeDocument/2006/relationships" r:id="rId1"/>
            </a:rPr>
            <a:t>https://www.medicare.gov/care-compare</a:t>
          </a:r>
          <a:r>
            <a:rPr lang="en-US" b="0" i="0" baseline="0" dirty="0"/>
            <a:t> </a:t>
          </a:r>
          <a:endParaRPr lang="en-US" dirty="0"/>
        </a:p>
      </dgm:t>
    </dgm:pt>
    <dgm:pt modelId="{8CB4336E-2DC9-413D-BE7A-E945D5B24BC1}" type="parTrans" cxnId="{8A26CBFA-7EA0-4E0C-9F5B-4BC3F2CDE843}">
      <dgm:prSet/>
      <dgm:spPr/>
      <dgm:t>
        <a:bodyPr/>
        <a:lstStyle/>
        <a:p>
          <a:endParaRPr lang="en-US"/>
        </a:p>
      </dgm:t>
    </dgm:pt>
    <dgm:pt modelId="{112BB67A-C203-4220-ABE6-3B49B9616840}" type="sibTrans" cxnId="{8A26CBFA-7EA0-4E0C-9F5B-4BC3F2CDE843}">
      <dgm:prSet/>
      <dgm:spPr/>
      <dgm:t>
        <a:bodyPr/>
        <a:lstStyle/>
        <a:p>
          <a:endParaRPr lang="en-US"/>
        </a:p>
      </dgm:t>
    </dgm:pt>
    <dgm:pt modelId="{AD154285-A84C-4D37-A231-5BD8F3148F3B}">
      <dgm:prSet/>
      <dgm:spPr/>
      <dgm:t>
        <a:bodyPr/>
        <a:lstStyle/>
        <a:p>
          <a:r>
            <a:rPr lang="en-US" b="0" i="0" baseline="0" dirty="0"/>
            <a:t>In most cases you don’t need a referral to see a specialist </a:t>
          </a:r>
          <a:endParaRPr lang="en-US" dirty="0"/>
        </a:p>
      </dgm:t>
    </dgm:pt>
    <dgm:pt modelId="{BFAB5E42-9DDA-41D3-B472-1F6B38F8C2C6}" type="parTrans" cxnId="{7B45A634-5378-4F3C-91EA-6A6D1EFC46ED}">
      <dgm:prSet/>
      <dgm:spPr/>
      <dgm:t>
        <a:bodyPr/>
        <a:lstStyle/>
        <a:p>
          <a:endParaRPr lang="en-US"/>
        </a:p>
      </dgm:t>
    </dgm:pt>
    <dgm:pt modelId="{419E487B-A153-4AA7-B31F-F643B93FF23F}" type="sibTrans" cxnId="{7B45A634-5378-4F3C-91EA-6A6D1EFC46ED}">
      <dgm:prSet/>
      <dgm:spPr/>
      <dgm:t>
        <a:bodyPr/>
        <a:lstStyle/>
        <a:p>
          <a:endParaRPr lang="en-US"/>
        </a:p>
      </dgm:t>
    </dgm:pt>
    <dgm:pt modelId="{B666D15B-19A7-4D41-9013-4099188BC0DA}">
      <dgm:prSet/>
      <dgm:spPr/>
      <dgm:t>
        <a:bodyPr/>
        <a:lstStyle/>
        <a:p>
          <a:r>
            <a:rPr lang="en-US" b="0" i="0" baseline="0" dirty="0"/>
            <a:t>Emergency care is the same across all states </a:t>
          </a:r>
          <a:r>
            <a:rPr lang="en-US" dirty="0"/>
            <a:t> </a:t>
          </a:r>
        </a:p>
      </dgm:t>
    </dgm:pt>
    <dgm:pt modelId="{0A72D576-0D97-4E8E-B764-AB6258137CE9}" type="parTrans" cxnId="{E3531107-2B68-4987-8860-68B9775C698C}">
      <dgm:prSet/>
      <dgm:spPr/>
      <dgm:t>
        <a:bodyPr/>
        <a:lstStyle/>
        <a:p>
          <a:endParaRPr lang="en-US"/>
        </a:p>
      </dgm:t>
    </dgm:pt>
    <dgm:pt modelId="{6ECDC917-13AA-4D45-8FF2-B1F255E49F18}" type="sibTrans" cxnId="{E3531107-2B68-4987-8860-68B9775C698C}">
      <dgm:prSet/>
      <dgm:spPr/>
      <dgm:t>
        <a:bodyPr/>
        <a:lstStyle/>
        <a:p>
          <a:endParaRPr lang="en-US"/>
        </a:p>
      </dgm:t>
    </dgm:pt>
    <dgm:pt modelId="{A8E56BA2-CA05-4B72-8718-F437A6723B34}">
      <dgm:prSet/>
      <dgm:spPr/>
      <dgm:t>
        <a:bodyPr/>
        <a:lstStyle/>
        <a:p>
          <a:r>
            <a:rPr lang="en-US" b="0" i="0" baseline="0" dirty="0"/>
            <a:t>Out of state coverage as long as Medicare participation</a:t>
          </a:r>
          <a:endParaRPr lang="en-US" dirty="0"/>
        </a:p>
      </dgm:t>
    </dgm:pt>
    <dgm:pt modelId="{D7952F9C-BB07-4BD4-BC59-E59AA1C2EA12}" type="parTrans" cxnId="{ED33E2C9-FC38-4DF7-BA4F-CAA410FE4F49}">
      <dgm:prSet/>
      <dgm:spPr/>
      <dgm:t>
        <a:bodyPr/>
        <a:lstStyle/>
        <a:p>
          <a:endParaRPr lang="en-US"/>
        </a:p>
      </dgm:t>
    </dgm:pt>
    <dgm:pt modelId="{585B2D38-DAA0-4C28-A6AF-525EAF7067A0}" type="sibTrans" cxnId="{ED33E2C9-FC38-4DF7-BA4F-CAA410FE4F49}">
      <dgm:prSet/>
      <dgm:spPr/>
      <dgm:t>
        <a:bodyPr/>
        <a:lstStyle/>
        <a:p>
          <a:endParaRPr lang="en-US"/>
        </a:p>
      </dgm:t>
    </dgm:pt>
    <dgm:pt modelId="{39B404B2-1D74-457F-B8DE-3641C40BBB35}" type="pres">
      <dgm:prSet presAssocID="{D0AEB7A0-7E15-4A8C-80E7-A3A733F0004E}" presName="linear" presStyleCnt="0">
        <dgm:presLayoutVars>
          <dgm:animLvl val="lvl"/>
          <dgm:resizeHandles val="exact"/>
        </dgm:presLayoutVars>
      </dgm:prSet>
      <dgm:spPr/>
    </dgm:pt>
    <dgm:pt modelId="{245D0CF0-65A0-4D5A-9FFF-E6FAE8DF26DD}" type="pres">
      <dgm:prSet presAssocID="{A9C5F4BC-ECAB-4755-8CE0-FADA3D1751AA}" presName="parentText" presStyleLbl="node1" presStyleIdx="0" presStyleCnt="1">
        <dgm:presLayoutVars>
          <dgm:chMax val="0"/>
          <dgm:bulletEnabled val="1"/>
        </dgm:presLayoutVars>
      </dgm:prSet>
      <dgm:spPr/>
    </dgm:pt>
    <dgm:pt modelId="{C5DAC069-6853-46CA-82D2-C0B20094C466}" type="pres">
      <dgm:prSet presAssocID="{A9C5F4BC-ECAB-4755-8CE0-FADA3D1751AA}" presName="childText" presStyleLbl="revTx" presStyleIdx="0" presStyleCnt="1">
        <dgm:presLayoutVars>
          <dgm:bulletEnabled val="1"/>
        </dgm:presLayoutVars>
      </dgm:prSet>
      <dgm:spPr/>
    </dgm:pt>
  </dgm:ptLst>
  <dgm:cxnLst>
    <dgm:cxn modelId="{E3531107-2B68-4987-8860-68B9775C698C}" srcId="{A9C5F4BC-ECAB-4755-8CE0-FADA3D1751AA}" destId="{B666D15B-19A7-4D41-9013-4099188BC0DA}" srcOrd="3" destOrd="0" parTransId="{0A72D576-0D97-4E8E-B764-AB6258137CE9}" sibTransId="{6ECDC917-13AA-4D45-8FF2-B1F255E49F18}"/>
    <dgm:cxn modelId="{CF1D340D-9B6D-4A17-B7EA-9489A8264085}" type="presOf" srcId="{A8E56BA2-CA05-4B72-8718-F437A6723B34}" destId="{C5DAC069-6853-46CA-82D2-C0B20094C466}" srcOrd="0" destOrd="1" presId="urn:microsoft.com/office/officeart/2005/8/layout/vList2"/>
    <dgm:cxn modelId="{BDA96E22-3198-43EC-B4B2-9B21C9D5D1F7}" type="presOf" srcId="{AD154285-A84C-4D37-A231-5BD8F3148F3B}" destId="{C5DAC069-6853-46CA-82D2-C0B20094C466}" srcOrd="0" destOrd="2" presId="urn:microsoft.com/office/officeart/2005/8/layout/vList2"/>
    <dgm:cxn modelId="{7B45A634-5378-4F3C-91EA-6A6D1EFC46ED}" srcId="{A9C5F4BC-ECAB-4755-8CE0-FADA3D1751AA}" destId="{AD154285-A84C-4D37-A231-5BD8F3148F3B}" srcOrd="2" destOrd="0" parTransId="{BFAB5E42-9DDA-41D3-B472-1F6B38F8C2C6}" sibTransId="{419E487B-A153-4AA7-B31F-F643B93FF23F}"/>
    <dgm:cxn modelId="{B1E8F692-B8FE-4E2E-8D1A-CEC6D53B9D4E}" type="presOf" srcId="{B666D15B-19A7-4D41-9013-4099188BC0DA}" destId="{C5DAC069-6853-46CA-82D2-C0B20094C466}" srcOrd="0" destOrd="3" presId="urn:microsoft.com/office/officeart/2005/8/layout/vList2"/>
    <dgm:cxn modelId="{982469A0-1847-4624-A806-97AAFFD7AB98}" type="presOf" srcId="{B0F00925-2DD3-4918-BFCF-CCAC30072BC0}" destId="{C5DAC069-6853-46CA-82D2-C0B20094C466}" srcOrd="0" destOrd="0" presId="urn:microsoft.com/office/officeart/2005/8/layout/vList2"/>
    <dgm:cxn modelId="{ED33E2C9-FC38-4DF7-BA4F-CAA410FE4F49}" srcId="{A9C5F4BC-ECAB-4755-8CE0-FADA3D1751AA}" destId="{A8E56BA2-CA05-4B72-8718-F437A6723B34}" srcOrd="1" destOrd="0" parTransId="{D7952F9C-BB07-4BD4-BC59-E59AA1C2EA12}" sibTransId="{585B2D38-DAA0-4C28-A6AF-525EAF7067A0}"/>
    <dgm:cxn modelId="{AC1C74E4-ACC3-485B-BAA7-CA80DC7C99E0}" type="presOf" srcId="{A9C5F4BC-ECAB-4755-8CE0-FADA3D1751AA}" destId="{245D0CF0-65A0-4D5A-9FFF-E6FAE8DF26DD}" srcOrd="0" destOrd="0" presId="urn:microsoft.com/office/officeart/2005/8/layout/vList2"/>
    <dgm:cxn modelId="{176655E7-1C96-4BA5-9634-9F1696DC23ED}" type="presOf" srcId="{D0AEB7A0-7E15-4A8C-80E7-A3A733F0004E}" destId="{39B404B2-1D74-457F-B8DE-3641C40BBB35}" srcOrd="0" destOrd="0" presId="urn:microsoft.com/office/officeart/2005/8/layout/vList2"/>
    <dgm:cxn modelId="{B3B59CE8-2744-4E81-A44F-5A1D04269CD7}" srcId="{D0AEB7A0-7E15-4A8C-80E7-A3A733F0004E}" destId="{A9C5F4BC-ECAB-4755-8CE0-FADA3D1751AA}" srcOrd="0" destOrd="0" parTransId="{E0CAAEBD-18D3-4151-9C1D-750D19BBDEB4}" sibTransId="{A452F8BB-A19C-43D7-BA48-4C634AB8C49C}"/>
    <dgm:cxn modelId="{8A26CBFA-7EA0-4E0C-9F5B-4BC3F2CDE843}" srcId="{A9C5F4BC-ECAB-4755-8CE0-FADA3D1751AA}" destId="{B0F00925-2DD3-4918-BFCF-CCAC30072BC0}" srcOrd="0" destOrd="0" parTransId="{8CB4336E-2DC9-413D-BE7A-E945D5B24BC1}" sibTransId="{112BB67A-C203-4220-ABE6-3B49B9616840}"/>
    <dgm:cxn modelId="{53E9E5B1-3AE7-4D20-95FF-D8E48A823C02}" type="presParOf" srcId="{39B404B2-1D74-457F-B8DE-3641C40BBB35}" destId="{245D0CF0-65A0-4D5A-9FFF-E6FAE8DF26DD}" srcOrd="0" destOrd="0" presId="urn:microsoft.com/office/officeart/2005/8/layout/vList2"/>
    <dgm:cxn modelId="{95A7F2CF-454E-455C-9F1A-7CF255B17FD3}" type="presParOf" srcId="{39B404B2-1D74-457F-B8DE-3641C40BBB35}" destId="{C5DAC069-6853-46CA-82D2-C0B20094C46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7CADB5-EE44-4A5C-87C3-B3DE70ED012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C0A8E6F-3873-4135-93F7-6F40649A9B7B}">
      <dgm:prSet custT="1"/>
      <dgm:spPr/>
      <dgm:t>
        <a:bodyPr/>
        <a:lstStyle/>
        <a:p>
          <a:r>
            <a:rPr lang="en-US" sz="4200" b="1" dirty="0">
              <a:latin typeface="Century Gothic" panose="020B0502020202020204" pitchFamily="34" charset="0"/>
            </a:rPr>
            <a:t>Medicare Advantage</a:t>
          </a:r>
          <a:endParaRPr lang="en-US" sz="4200" dirty="0">
            <a:latin typeface="Century Gothic" panose="020B0502020202020204" pitchFamily="34" charset="0"/>
          </a:endParaRPr>
        </a:p>
      </dgm:t>
    </dgm:pt>
    <dgm:pt modelId="{D56251DD-BD22-48E4-8770-812C06C5395F}" type="parTrans" cxnId="{D2FE205B-2142-4544-92FE-BA3AD3DA9C44}">
      <dgm:prSet/>
      <dgm:spPr/>
      <dgm:t>
        <a:bodyPr/>
        <a:lstStyle/>
        <a:p>
          <a:endParaRPr lang="en-US"/>
        </a:p>
      </dgm:t>
    </dgm:pt>
    <dgm:pt modelId="{36E8BE0D-6E97-45CC-976E-3620D00F908E}" type="sibTrans" cxnId="{D2FE205B-2142-4544-92FE-BA3AD3DA9C44}">
      <dgm:prSet/>
      <dgm:spPr/>
      <dgm:t>
        <a:bodyPr/>
        <a:lstStyle/>
        <a:p>
          <a:endParaRPr lang="en-US"/>
        </a:p>
      </dgm:t>
    </dgm:pt>
    <dgm:pt modelId="{69C284A3-6666-48DD-912B-EDA6A52CD77B}">
      <dgm:prSet custT="1"/>
      <dgm:spPr/>
      <dgm:t>
        <a:bodyPr/>
        <a:lstStyle/>
        <a:p>
          <a:r>
            <a:rPr lang="en-US" sz="2000" dirty="0">
              <a:latin typeface="Century Gothic" panose="020B0502020202020204" pitchFamily="34" charset="0"/>
            </a:rPr>
            <a:t>Many hospitals and Providers </a:t>
          </a:r>
          <a:r>
            <a:rPr lang="en-US" sz="2000" u="sng" dirty="0">
              <a:latin typeface="Century Gothic" panose="020B0502020202020204" pitchFamily="34" charset="0"/>
            </a:rPr>
            <a:t>do not </a:t>
          </a:r>
          <a:r>
            <a:rPr lang="en-US" sz="2000" dirty="0">
              <a:latin typeface="Century Gothic" panose="020B0502020202020204" pitchFamily="34" charset="0"/>
            </a:rPr>
            <a:t>participate with Medicare Advantage Plans</a:t>
          </a:r>
        </a:p>
      </dgm:t>
    </dgm:pt>
    <dgm:pt modelId="{34D8CF4D-0057-4B4C-8C2A-1EC4E1509732}" type="parTrans" cxnId="{55237AFE-A9EB-428E-AC2E-7095CB2A37F7}">
      <dgm:prSet/>
      <dgm:spPr/>
      <dgm:t>
        <a:bodyPr/>
        <a:lstStyle/>
        <a:p>
          <a:endParaRPr lang="en-US"/>
        </a:p>
      </dgm:t>
    </dgm:pt>
    <dgm:pt modelId="{D55F597D-775C-4AC5-8837-772EBCCED89E}" type="sibTrans" cxnId="{55237AFE-A9EB-428E-AC2E-7095CB2A37F7}">
      <dgm:prSet/>
      <dgm:spPr/>
      <dgm:t>
        <a:bodyPr/>
        <a:lstStyle/>
        <a:p>
          <a:endParaRPr lang="en-US"/>
        </a:p>
      </dgm:t>
    </dgm:pt>
    <dgm:pt modelId="{E11B2E80-A924-4DE0-90B2-B13CBB6DD709}">
      <dgm:prSet custT="1"/>
      <dgm:spPr/>
      <dgm:t>
        <a:bodyPr/>
        <a:lstStyle/>
        <a:p>
          <a:r>
            <a:rPr lang="en-US" sz="2000" dirty="0">
              <a:latin typeface="Century Gothic" panose="020B0502020202020204" pitchFamily="34" charset="0"/>
            </a:rPr>
            <a:t>Must confirm provider participation through insurance company websites </a:t>
          </a:r>
        </a:p>
      </dgm:t>
    </dgm:pt>
    <dgm:pt modelId="{05BFD4FD-B6B8-4E44-914B-C75394341F4E}" type="parTrans" cxnId="{4EE31723-B674-4D24-8D68-53575AD1C689}">
      <dgm:prSet/>
      <dgm:spPr/>
      <dgm:t>
        <a:bodyPr/>
        <a:lstStyle/>
        <a:p>
          <a:endParaRPr lang="en-US"/>
        </a:p>
      </dgm:t>
    </dgm:pt>
    <dgm:pt modelId="{1634C004-67E8-428F-BE2D-67A6DE08C435}" type="sibTrans" cxnId="{4EE31723-B674-4D24-8D68-53575AD1C689}">
      <dgm:prSet/>
      <dgm:spPr/>
      <dgm:t>
        <a:bodyPr/>
        <a:lstStyle/>
        <a:p>
          <a:endParaRPr lang="en-US"/>
        </a:p>
      </dgm:t>
    </dgm:pt>
    <dgm:pt modelId="{D8FB5E52-CE47-466E-A524-B5CC279E4720}">
      <dgm:prSet custT="1"/>
      <dgm:spPr/>
      <dgm:t>
        <a:bodyPr/>
        <a:lstStyle/>
        <a:p>
          <a:r>
            <a:rPr lang="en-US" sz="2000" dirty="0">
              <a:latin typeface="Century Gothic" panose="020B0502020202020204" pitchFamily="34" charset="0"/>
            </a:rPr>
            <a:t>HMO plans exclude coverage for out of network providers and hospitals except for Emergency care</a:t>
          </a:r>
        </a:p>
      </dgm:t>
    </dgm:pt>
    <dgm:pt modelId="{6BAF4FC5-7538-441B-9505-EE5C599B4D97}" type="parTrans" cxnId="{15C271C5-262F-4EF5-85CA-3157625CF581}">
      <dgm:prSet/>
      <dgm:spPr/>
      <dgm:t>
        <a:bodyPr/>
        <a:lstStyle/>
        <a:p>
          <a:endParaRPr lang="en-US"/>
        </a:p>
      </dgm:t>
    </dgm:pt>
    <dgm:pt modelId="{8A538D73-D0B8-491A-9797-7C13E00A0EAF}" type="sibTrans" cxnId="{15C271C5-262F-4EF5-85CA-3157625CF581}">
      <dgm:prSet/>
      <dgm:spPr/>
      <dgm:t>
        <a:bodyPr/>
        <a:lstStyle/>
        <a:p>
          <a:endParaRPr lang="en-US"/>
        </a:p>
      </dgm:t>
    </dgm:pt>
    <dgm:pt modelId="{A99B8F1D-3B78-4F88-9259-F7EE320ECBF1}">
      <dgm:prSet custT="1"/>
      <dgm:spPr/>
      <dgm:t>
        <a:bodyPr/>
        <a:lstStyle/>
        <a:p>
          <a:r>
            <a:rPr lang="en-US" sz="2000" dirty="0">
              <a:latin typeface="Century Gothic" panose="020B0502020202020204" pitchFamily="34" charset="0"/>
            </a:rPr>
            <a:t>You may need to get a referral to see a specialist </a:t>
          </a:r>
        </a:p>
      </dgm:t>
    </dgm:pt>
    <dgm:pt modelId="{0DDB843B-8CA8-431D-AF7C-FCC607512607}" type="parTrans" cxnId="{2F246153-02BC-4D33-9846-D27A9C186AD8}">
      <dgm:prSet/>
      <dgm:spPr/>
      <dgm:t>
        <a:bodyPr/>
        <a:lstStyle/>
        <a:p>
          <a:endParaRPr lang="en-US"/>
        </a:p>
      </dgm:t>
    </dgm:pt>
    <dgm:pt modelId="{226A4516-C9EB-478F-99AB-9C41E926CC4C}" type="sibTrans" cxnId="{2F246153-02BC-4D33-9846-D27A9C186AD8}">
      <dgm:prSet/>
      <dgm:spPr/>
      <dgm:t>
        <a:bodyPr/>
        <a:lstStyle/>
        <a:p>
          <a:endParaRPr lang="en-US"/>
        </a:p>
      </dgm:t>
    </dgm:pt>
    <dgm:pt modelId="{30B029B1-B5E7-43F0-9342-88AA452FDEC3}">
      <dgm:prSet custT="1"/>
      <dgm:spPr/>
      <dgm:t>
        <a:bodyPr/>
        <a:lstStyle/>
        <a:p>
          <a:r>
            <a:rPr lang="en-US" sz="2000" dirty="0">
              <a:latin typeface="Century Gothic" panose="020B0502020202020204" pitchFamily="34" charset="0"/>
            </a:rPr>
            <a:t>Limited Travel or out of state coverage except for Emergency care </a:t>
          </a:r>
        </a:p>
      </dgm:t>
    </dgm:pt>
    <dgm:pt modelId="{111D136B-BD35-4E09-A78A-46402009B41A}" type="parTrans" cxnId="{1CC9F7BD-22D0-40CE-AD72-1978A5691A3F}">
      <dgm:prSet/>
      <dgm:spPr/>
      <dgm:t>
        <a:bodyPr/>
        <a:lstStyle/>
        <a:p>
          <a:endParaRPr lang="en-US"/>
        </a:p>
      </dgm:t>
    </dgm:pt>
    <dgm:pt modelId="{87302DFC-6E23-435F-8940-3CD1BBB5709C}" type="sibTrans" cxnId="{1CC9F7BD-22D0-40CE-AD72-1978A5691A3F}">
      <dgm:prSet/>
      <dgm:spPr/>
      <dgm:t>
        <a:bodyPr/>
        <a:lstStyle/>
        <a:p>
          <a:endParaRPr lang="en-US"/>
        </a:p>
      </dgm:t>
    </dgm:pt>
    <dgm:pt modelId="{2055C13B-DA3D-4235-81D2-8F10A19DFE02}" type="pres">
      <dgm:prSet presAssocID="{487CADB5-EE44-4A5C-87C3-B3DE70ED0127}" presName="linear" presStyleCnt="0">
        <dgm:presLayoutVars>
          <dgm:animLvl val="lvl"/>
          <dgm:resizeHandles val="exact"/>
        </dgm:presLayoutVars>
      </dgm:prSet>
      <dgm:spPr/>
    </dgm:pt>
    <dgm:pt modelId="{D2C15748-C8ED-4836-8788-F37C5AA2F64F}" type="pres">
      <dgm:prSet presAssocID="{AC0A8E6F-3873-4135-93F7-6F40649A9B7B}" presName="parentText" presStyleLbl="node1" presStyleIdx="0" presStyleCnt="1">
        <dgm:presLayoutVars>
          <dgm:chMax val="0"/>
          <dgm:bulletEnabled val="1"/>
        </dgm:presLayoutVars>
      </dgm:prSet>
      <dgm:spPr/>
    </dgm:pt>
    <dgm:pt modelId="{88B7B22B-844F-42FD-9408-9CEBE11626D6}" type="pres">
      <dgm:prSet presAssocID="{AC0A8E6F-3873-4135-93F7-6F40649A9B7B}" presName="childText" presStyleLbl="revTx" presStyleIdx="0" presStyleCnt="1">
        <dgm:presLayoutVars>
          <dgm:bulletEnabled val="1"/>
        </dgm:presLayoutVars>
      </dgm:prSet>
      <dgm:spPr/>
    </dgm:pt>
  </dgm:ptLst>
  <dgm:cxnLst>
    <dgm:cxn modelId="{4EE31723-B674-4D24-8D68-53575AD1C689}" srcId="{AC0A8E6F-3873-4135-93F7-6F40649A9B7B}" destId="{E11B2E80-A924-4DE0-90B2-B13CBB6DD709}" srcOrd="1" destOrd="0" parTransId="{05BFD4FD-B6B8-4E44-914B-C75394341F4E}" sibTransId="{1634C004-67E8-428F-BE2D-67A6DE08C435}"/>
    <dgm:cxn modelId="{B9475240-9E71-4CB9-9304-A5D7F2CCD41D}" type="presOf" srcId="{487CADB5-EE44-4A5C-87C3-B3DE70ED0127}" destId="{2055C13B-DA3D-4235-81D2-8F10A19DFE02}" srcOrd="0" destOrd="0" presId="urn:microsoft.com/office/officeart/2005/8/layout/vList2"/>
    <dgm:cxn modelId="{D2FE205B-2142-4544-92FE-BA3AD3DA9C44}" srcId="{487CADB5-EE44-4A5C-87C3-B3DE70ED0127}" destId="{AC0A8E6F-3873-4135-93F7-6F40649A9B7B}" srcOrd="0" destOrd="0" parTransId="{D56251DD-BD22-48E4-8770-812C06C5395F}" sibTransId="{36E8BE0D-6E97-45CC-976E-3620D00F908E}"/>
    <dgm:cxn modelId="{0B7C196E-D8AB-4151-92FB-C2755C6AB091}" type="presOf" srcId="{69C284A3-6666-48DD-912B-EDA6A52CD77B}" destId="{88B7B22B-844F-42FD-9408-9CEBE11626D6}" srcOrd="0" destOrd="0" presId="urn:microsoft.com/office/officeart/2005/8/layout/vList2"/>
    <dgm:cxn modelId="{2F246153-02BC-4D33-9846-D27A9C186AD8}" srcId="{AC0A8E6F-3873-4135-93F7-6F40649A9B7B}" destId="{A99B8F1D-3B78-4F88-9259-F7EE320ECBF1}" srcOrd="3" destOrd="0" parTransId="{0DDB843B-8CA8-431D-AF7C-FCC607512607}" sibTransId="{226A4516-C9EB-478F-99AB-9C41E926CC4C}"/>
    <dgm:cxn modelId="{770CB679-1834-4CAF-AE81-68D5D39C91DF}" type="presOf" srcId="{E11B2E80-A924-4DE0-90B2-B13CBB6DD709}" destId="{88B7B22B-844F-42FD-9408-9CEBE11626D6}" srcOrd="0" destOrd="1" presId="urn:microsoft.com/office/officeart/2005/8/layout/vList2"/>
    <dgm:cxn modelId="{1CC9F7BD-22D0-40CE-AD72-1978A5691A3F}" srcId="{AC0A8E6F-3873-4135-93F7-6F40649A9B7B}" destId="{30B029B1-B5E7-43F0-9342-88AA452FDEC3}" srcOrd="4" destOrd="0" parTransId="{111D136B-BD35-4E09-A78A-46402009B41A}" sibTransId="{87302DFC-6E23-435F-8940-3CD1BBB5709C}"/>
    <dgm:cxn modelId="{5BAE08C0-7553-4A1F-8462-4C2D0DEB620F}" type="presOf" srcId="{30B029B1-B5E7-43F0-9342-88AA452FDEC3}" destId="{88B7B22B-844F-42FD-9408-9CEBE11626D6}" srcOrd="0" destOrd="4" presId="urn:microsoft.com/office/officeart/2005/8/layout/vList2"/>
    <dgm:cxn modelId="{15C271C5-262F-4EF5-85CA-3157625CF581}" srcId="{AC0A8E6F-3873-4135-93F7-6F40649A9B7B}" destId="{D8FB5E52-CE47-466E-A524-B5CC279E4720}" srcOrd="2" destOrd="0" parTransId="{6BAF4FC5-7538-441B-9505-EE5C599B4D97}" sibTransId="{8A538D73-D0B8-491A-9797-7C13E00A0EAF}"/>
    <dgm:cxn modelId="{AA7FF1C9-4A63-4AAF-A842-A922F79DB956}" type="presOf" srcId="{D8FB5E52-CE47-466E-A524-B5CC279E4720}" destId="{88B7B22B-844F-42FD-9408-9CEBE11626D6}" srcOrd="0" destOrd="2" presId="urn:microsoft.com/office/officeart/2005/8/layout/vList2"/>
    <dgm:cxn modelId="{B2186DCC-843B-42E5-A731-AF895D3C6F63}" type="presOf" srcId="{AC0A8E6F-3873-4135-93F7-6F40649A9B7B}" destId="{D2C15748-C8ED-4836-8788-F37C5AA2F64F}" srcOrd="0" destOrd="0" presId="urn:microsoft.com/office/officeart/2005/8/layout/vList2"/>
    <dgm:cxn modelId="{38028FD1-8071-46EA-9997-3A040DA52362}" type="presOf" srcId="{A99B8F1D-3B78-4F88-9259-F7EE320ECBF1}" destId="{88B7B22B-844F-42FD-9408-9CEBE11626D6}" srcOrd="0" destOrd="3" presId="urn:microsoft.com/office/officeart/2005/8/layout/vList2"/>
    <dgm:cxn modelId="{55237AFE-A9EB-428E-AC2E-7095CB2A37F7}" srcId="{AC0A8E6F-3873-4135-93F7-6F40649A9B7B}" destId="{69C284A3-6666-48DD-912B-EDA6A52CD77B}" srcOrd="0" destOrd="0" parTransId="{34D8CF4D-0057-4B4C-8C2A-1EC4E1509732}" sibTransId="{D55F597D-775C-4AC5-8837-772EBCCED89E}"/>
    <dgm:cxn modelId="{A95E8C6F-4681-4A5B-AB7D-DABA7458BB67}" type="presParOf" srcId="{2055C13B-DA3D-4235-81D2-8F10A19DFE02}" destId="{D2C15748-C8ED-4836-8788-F37C5AA2F64F}" srcOrd="0" destOrd="0" presId="urn:microsoft.com/office/officeart/2005/8/layout/vList2"/>
    <dgm:cxn modelId="{65F76F23-3045-48A6-8E81-971792E357DF}" type="presParOf" srcId="{2055C13B-DA3D-4235-81D2-8F10A19DFE02}" destId="{88B7B22B-844F-42FD-9408-9CEBE11626D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A0DDF5-F07A-46FB-89A9-414B05BD856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FAED10A-21B7-4DA9-9626-7FFADA2E21BA}">
      <dgm:prSet/>
      <dgm:spPr/>
      <dgm:t>
        <a:bodyPr/>
        <a:lstStyle/>
        <a:p>
          <a:r>
            <a:rPr lang="en-US" b="1" dirty="0"/>
            <a:t>Original Medicare</a:t>
          </a:r>
          <a:endParaRPr lang="en-US" dirty="0"/>
        </a:p>
      </dgm:t>
    </dgm:pt>
    <dgm:pt modelId="{8B00315D-DCAA-451A-87BA-C3C0D05E04A8}" type="parTrans" cxnId="{38688BA4-D392-4C13-A511-B117DCB3D9C7}">
      <dgm:prSet/>
      <dgm:spPr/>
      <dgm:t>
        <a:bodyPr/>
        <a:lstStyle/>
        <a:p>
          <a:endParaRPr lang="en-US"/>
        </a:p>
      </dgm:t>
    </dgm:pt>
    <dgm:pt modelId="{F6005B62-F818-4987-B05C-E4CA142A9B9C}" type="sibTrans" cxnId="{38688BA4-D392-4C13-A511-B117DCB3D9C7}">
      <dgm:prSet/>
      <dgm:spPr/>
      <dgm:t>
        <a:bodyPr/>
        <a:lstStyle/>
        <a:p>
          <a:endParaRPr lang="en-US"/>
        </a:p>
      </dgm:t>
    </dgm:pt>
    <dgm:pt modelId="{A9A9150E-DEA1-4FA2-B7E2-65CE1DFB1DD3}">
      <dgm:prSet custT="1"/>
      <dgm:spPr/>
      <dgm:t>
        <a:bodyPr/>
        <a:lstStyle/>
        <a:p>
          <a:r>
            <a:rPr lang="en-US" sz="2000" dirty="0">
              <a:latin typeface="Century Gothic" panose="020B0502020202020204" pitchFamily="34" charset="0"/>
            </a:rPr>
            <a:t>Part A – Most Medi-gap plans pay 100% of care along with Medicare.</a:t>
          </a:r>
        </a:p>
      </dgm:t>
    </dgm:pt>
    <dgm:pt modelId="{61366E3F-EDC9-4764-AA3F-F40B8847A4B3}" type="parTrans" cxnId="{4A5516AE-9CD0-4566-8560-D33FEDB74508}">
      <dgm:prSet/>
      <dgm:spPr/>
      <dgm:t>
        <a:bodyPr/>
        <a:lstStyle/>
        <a:p>
          <a:endParaRPr lang="en-US"/>
        </a:p>
      </dgm:t>
    </dgm:pt>
    <dgm:pt modelId="{E48CA6C8-8B3F-40F5-854A-86B60CA49E87}" type="sibTrans" cxnId="{4A5516AE-9CD0-4566-8560-D33FEDB74508}">
      <dgm:prSet/>
      <dgm:spPr/>
      <dgm:t>
        <a:bodyPr/>
        <a:lstStyle/>
        <a:p>
          <a:endParaRPr lang="en-US"/>
        </a:p>
      </dgm:t>
    </dgm:pt>
    <dgm:pt modelId="{2BAA83FA-3FF2-447A-9B64-169280AB9277}">
      <dgm:prSet/>
      <dgm:spPr/>
      <dgm:t>
        <a:bodyPr/>
        <a:lstStyle/>
        <a:p>
          <a:r>
            <a:rPr lang="en-US" dirty="0">
              <a:latin typeface="Century Gothic" panose="020B0502020202020204" pitchFamily="34" charset="0"/>
            </a:rPr>
            <a:t>Part B –covered services, you usually pay 20% of Medicare- </a:t>
          </a:r>
          <a:r>
            <a:rPr lang="en-US" u="sng" dirty="0">
              <a:latin typeface="Century Gothic" panose="020B0502020202020204" pitchFamily="34" charset="0"/>
            </a:rPr>
            <a:t>approved </a:t>
          </a:r>
          <a:r>
            <a:rPr lang="en-US" dirty="0">
              <a:latin typeface="Century Gothic" panose="020B0502020202020204" pitchFamily="34" charset="0"/>
            </a:rPr>
            <a:t>amount after you meet the deductible. </a:t>
          </a:r>
        </a:p>
      </dgm:t>
    </dgm:pt>
    <dgm:pt modelId="{A5077DAD-8D16-42C9-A006-8F3D8B75DA0F}" type="parTrans" cxnId="{7AF88042-B56E-4BEE-806F-4CAB850915DA}">
      <dgm:prSet/>
      <dgm:spPr/>
      <dgm:t>
        <a:bodyPr/>
        <a:lstStyle/>
        <a:p>
          <a:endParaRPr lang="en-US"/>
        </a:p>
      </dgm:t>
    </dgm:pt>
    <dgm:pt modelId="{16A9261B-435D-4B1A-BC9A-F73EAC5C752B}" type="sibTrans" cxnId="{7AF88042-B56E-4BEE-806F-4CAB850915DA}">
      <dgm:prSet/>
      <dgm:spPr/>
      <dgm:t>
        <a:bodyPr/>
        <a:lstStyle/>
        <a:p>
          <a:endParaRPr lang="en-US"/>
        </a:p>
      </dgm:t>
    </dgm:pt>
    <dgm:pt modelId="{434F267E-F99E-4A95-9E49-3E952663D487}" type="pres">
      <dgm:prSet presAssocID="{9CA0DDF5-F07A-46FB-89A9-414B05BD8560}" presName="linear" presStyleCnt="0">
        <dgm:presLayoutVars>
          <dgm:animLvl val="lvl"/>
          <dgm:resizeHandles val="exact"/>
        </dgm:presLayoutVars>
      </dgm:prSet>
      <dgm:spPr/>
    </dgm:pt>
    <dgm:pt modelId="{D0E6F4D7-914F-44C0-BBDB-3A74D98F3AE6}" type="pres">
      <dgm:prSet presAssocID="{BFAED10A-21B7-4DA9-9626-7FFADA2E21BA}" presName="parentText" presStyleLbl="node1" presStyleIdx="0" presStyleCnt="2">
        <dgm:presLayoutVars>
          <dgm:chMax val="0"/>
          <dgm:bulletEnabled val="1"/>
        </dgm:presLayoutVars>
      </dgm:prSet>
      <dgm:spPr/>
    </dgm:pt>
    <dgm:pt modelId="{98A234EE-6A70-4305-BEC4-ABB4BD917E67}" type="pres">
      <dgm:prSet presAssocID="{F6005B62-F818-4987-B05C-E4CA142A9B9C}" presName="spacer" presStyleCnt="0"/>
      <dgm:spPr/>
    </dgm:pt>
    <dgm:pt modelId="{EA3A42AA-CB95-455F-BC78-2B97239854A1}" type="pres">
      <dgm:prSet presAssocID="{A9A9150E-DEA1-4FA2-B7E2-65CE1DFB1DD3}" presName="parentText" presStyleLbl="node1" presStyleIdx="1" presStyleCnt="2">
        <dgm:presLayoutVars>
          <dgm:chMax val="0"/>
          <dgm:bulletEnabled val="1"/>
        </dgm:presLayoutVars>
      </dgm:prSet>
      <dgm:spPr/>
    </dgm:pt>
    <dgm:pt modelId="{17B46402-DBD5-4F48-904D-E5C12C721308}" type="pres">
      <dgm:prSet presAssocID="{A9A9150E-DEA1-4FA2-B7E2-65CE1DFB1DD3}" presName="childText" presStyleLbl="revTx" presStyleIdx="0" presStyleCnt="1">
        <dgm:presLayoutVars>
          <dgm:bulletEnabled val="1"/>
        </dgm:presLayoutVars>
      </dgm:prSet>
      <dgm:spPr/>
    </dgm:pt>
  </dgm:ptLst>
  <dgm:cxnLst>
    <dgm:cxn modelId="{FDEC9D13-51B7-4F58-AD32-AEEF97CD1737}" type="presOf" srcId="{BFAED10A-21B7-4DA9-9626-7FFADA2E21BA}" destId="{D0E6F4D7-914F-44C0-BBDB-3A74D98F3AE6}" srcOrd="0" destOrd="0" presId="urn:microsoft.com/office/officeart/2005/8/layout/vList2"/>
    <dgm:cxn modelId="{72BC8029-284A-4919-9997-189C97EEB0B1}" type="presOf" srcId="{A9A9150E-DEA1-4FA2-B7E2-65CE1DFB1DD3}" destId="{EA3A42AA-CB95-455F-BC78-2B97239854A1}" srcOrd="0" destOrd="0" presId="urn:microsoft.com/office/officeart/2005/8/layout/vList2"/>
    <dgm:cxn modelId="{7AF88042-B56E-4BEE-806F-4CAB850915DA}" srcId="{A9A9150E-DEA1-4FA2-B7E2-65CE1DFB1DD3}" destId="{2BAA83FA-3FF2-447A-9B64-169280AB9277}" srcOrd="0" destOrd="0" parTransId="{A5077DAD-8D16-42C9-A006-8F3D8B75DA0F}" sibTransId="{16A9261B-435D-4B1A-BC9A-F73EAC5C752B}"/>
    <dgm:cxn modelId="{3AAFFC96-3FD5-4573-AFE1-A99E1AB688D8}" type="presOf" srcId="{9CA0DDF5-F07A-46FB-89A9-414B05BD8560}" destId="{434F267E-F99E-4A95-9E49-3E952663D487}" srcOrd="0" destOrd="0" presId="urn:microsoft.com/office/officeart/2005/8/layout/vList2"/>
    <dgm:cxn modelId="{38688BA4-D392-4C13-A511-B117DCB3D9C7}" srcId="{9CA0DDF5-F07A-46FB-89A9-414B05BD8560}" destId="{BFAED10A-21B7-4DA9-9626-7FFADA2E21BA}" srcOrd="0" destOrd="0" parTransId="{8B00315D-DCAA-451A-87BA-C3C0D05E04A8}" sibTransId="{F6005B62-F818-4987-B05C-E4CA142A9B9C}"/>
    <dgm:cxn modelId="{4A5516AE-9CD0-4566-8560-D33FEDB74508}" srcId="{9CA0DDF5-F07A-46FB-89A9-414B05BD8560}" destId="{A9A9150E-DEA1-4FA2-B7E2-65CE1DFB1DD3}" srcOrd="1" destOrd="0" parTransId="{61366E3F-EDC9-4764-AA3F-F40B8847A4B3}" sibTransId="{E48CA6C8-8B3F-40F5-854A-86B60CA49E87}"/>
    <dgm:cxn modelId="{4C3C4DF1-D667-469D-987B-823EB6045B7A}" type="presOf" srcId="{2BAA83FA-3FF2-447A-9B64-169280AB9277}" destId="{17B46402-DBD5-4F48-904D-E5C12C721308}" srcOrd="0" destOrd="0" presId="urn:microsoft.com/office/officeart/2005/8/layout/vList2"/>
    <dgm:cxn modelId="{14DDBA13-D593-4784-B3F6-A9782EEFB817}" type="presParOf" srcId="{434F267E-F99E-4A95-9E49-3E952663D487}" destId="{D0E6F4D7-914F-44C0-BBDB-3A74D98F3AE6}" srcOrd="0" destOrd="0" presId="urn:microsoft.com/office/officeart/2005/8/layout/vList2"/>
    <dgm:cxn modelId="{7F35D9E3-9826-476F-BA94-64C38EE7A8E2}" type="presParOf" srcId="{434F267E-F99E-4A95-9E49-3E952663D487}" destId="{98A234EE-6A70-4305-BEC4-ABB4BD917E67}" srcOrd="1" destOrd="0" presId="urn:microsoft.com/office/officeart/2005/8/layout/vList2"/>
    <dgm:cxn modelId="{BF06C718-E850-4680-A5E0-18C0EBA61BFD}" type="presParOf" srcId="{434F267E-F99E-4A95-9E49-3E952663D487}" destId="{EA3A42AA-CB95-455F-BC78-2B97239854A1}" srcOrd="2" destOrd="0" presId="urn:microsoft.com/office/officeart/2005/8/layout/vList2"/>
    <dgm:cxn modelId="{949C91B0-6BA7-4639-B521-A2CA228EFE79}" type="presParOf" srcId="{434F267E-F99E-4A95-9E49-3E952663D487}" destId="{17B46402-DBD5-4F48-904D-E5C12C72130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D54CA3-9C6C-4A38-994E-C9DFC3F3EA2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845791A-38E9-451E-AE2E-40B712424022}">
      <dgm:prSet/>
      <dgm:spPr/>
      <dgm:t>
        <a:bodyPr/>
        <a:lstStyle/>
        <a:p>
          <a:pPr>
            <a:lnSpc>
              <a:spcPct val="100000"/>
            </a:lnSpc>
          </a:pPr>
          <a:r>
            <a:rPr lang="en-US" dirty="0">
              <a:latin typeface="Century Gothic" panose="020B0502020202020204" pitchFamily="34" charset="0"/>
            </a:rPr>
            <a:t>You are </a:t>
          </a:r>
          <a:r>
            <a:rPr lang="en-US" b="1" u="sng" dirty="0">
              <a:latin typeface="Century Gothic" panose="020B0502020202020204" pitchFamily="34" charset="0"/>
            </a:rPr>
            <a:t>not</a:t>
          </a:r>
          <a:r>
            <a:rPr lang="en-US" dirty="0">
              <a:latin typeface="Century Gothic" panose="020B0502020202020204" pitchFamily="34" charset="0"/>
            </a:rPr>
            <a:t> required to join a Medicare Advantage plan &amp; may stay on Original Medicare.  </a:t>
          </a:r>
        </a:p>
      </dgm:t>
    </dgm:pt>
    <dgm:pt modelId="{DC2D1F5F-B672-4FFA-8845-B4812A9B72BC}" type="parTrans" cxnId="{E18E7905-3C93-429B-B0C7-6D768105087A}">
      <dgm:prSet/>
      <dgm:spPr/>
      <dgm:t>
        <a:bodyPr/>
        <a:lstStyle/>
        <a:p>
          <a:endParaRPr lang="en-US"/>
        </a:p>
      </dgm:t>
    </dgm:pt>
    <dgm:pt modelId="{3B26BBE6-34C9-413D-81AE-6C14212624BA}" type="sibTrans" cxnId="{E18E7905-3C93-429B-B0C7-6D768105087A}">
      <dgm:prSet/>
      <dgm:spPr/>
      <dgm:t>
        <a:bodyPr/>
        <a:lstStyle/>
        <a:p>
          <a:endParaRPr lang="en-US"/>
        </a:p>
      </dgm:t>
    </dgm:pt>
    <dgm:pt modelId="{D588B597-5219-4BF8-AF4B-B9DD9682B735}">
      <dgm:prSet custT="1"/>
      <dgm:spPr/>
      <dgm:t>
        <a:bodyPr/>
        <a:lstStyle/>
        <a:p>
          <a:pPr>
            <a:lnSpc>
              <a:spcPct val="100000"/>
            </a:lnSpc>
          </a:pPr>
          <a:r>
            <a:rPr lang="en-US" sz="2000" dirty="0">
              <a:latin typeface="Century Gothic" panose="020B0502020202020204" pitchFamily="34" charset="0"/>
            </a:rPr>
            <a:t>There is </a:t>
          </a:r>
          <a:r>
            <a:rPr lang="en-US" sz="2000" b="1" u="sng" dirty="0">
              <a:latin typeface="Century Gothic" panose="020B0502020202020204" pitchFamily="34" charset="0"/>
            </a:rPr>
            <a:t>no</a:t>
          </a:r>
          <a:r>
            <a:rPr lang="en-US" sz="2000" dirty="0">
              <a:latin typeface="Century Gothic" panose="020B0502020202020204" pitchFamily="34" charset="0"/>
            </a:rPr>
            <a:t> penalty if you do not join a Medicare Advantage plan.</a:t>
          </a:r>
        </a:p>
      </dgm:t>
    </dgm:pt>
    <dgm:pt modelId="{59E8F3C8-514B-46B5-BEE7-1C2F648F8F49}" type="parTrans" cxnId="{3CF08BD1-71F1-4A4F-8A0B-771669598939}">
      <dgm:prSet/>
      <dgm:spPr/>
      <dgm:t>
        <a:bodyPr/>
        <a:lstStyle/>
        <a:p>
          <a:endParaRPr lang="en-US"/>
        </a:p>
      </dgm:t>
    </dgm:pt>
    <dgm:pt modelId="{013D515E-B3D5-4E4B-AAB3-4C404A0963D1}" type="sibTrans" cxnId="{3CF08BD1-71F1-4A4F-8A0B-771669598939}">
      <dgm:prSet/>
      <dgm:spPr/>
      <dgm:t>
        <a:bodyPr/>
        <a:lstStyle/>
        <a:p>
          <a:endParaRPr lang="en-US"/>
        </a:p>
      </dgm:t>
    </dgm:pt>
    <dgm:pt modelId="{F9181F3D-0C85-4E1D-BFFD-400B1650E5CD}">
      <dgm:prSet custT="1"/>
      <dgm:spPr/>
      <dgm:t>
        <a:bodyPr/>
        <a:lstStyle/>
        <a:p>
          <a:pPr>
            <a:lnSpc>
              <a:spcPct val="100000"/>
            </a:lnSpc>
          </a:pPr>
          <a:r>
            <a:rPr lang="en-US" sz="2400" dirty="0">
              <a:latin typeface="Century Gothic" panose="020B0502020202020204" pitchFamily="34" charset="0"/>
            </a:rPr>
            <a:t>You decide &amp; control if or when you join.                 </a:t>
          </a:r>
        </a:p>
      </dgm:t>
    </dgm:pt>
    <dgm:pt modelId="{786C0D09-D5C8-4675-B83B-AF17D7621FCD}" type="parTrans" cxnId="{DD72662E-2BFD-4ADF-B3B3-221920E73B9F}">
      <dgm:prSet/>
      <dgm:spPr/>
      <dgm:t>
        <a:bodyPr/>
        <a:lstStyle/>
        <a:p>
          <a:endParaRPr lang="en-US"/>
        </a:p>
      </dgm:t>
    </dgm:pt>
    <dgm:pt modelId="{38C17B23-4CEB-4CFC-B0AB-76722F688D91}" type="sibTrans" cxnId="{DD72662E-2BFD-4ADF-B3B3-221920E73B9F}">
      <dgm:prSet/>
      <dgm:spPr/>
      <dgm:t>
        <a:bodyPr/>
        <a:lstStyle/>
        <a:p>
          <a:endParaRPr lang="en-US"/>
        </a:p>
      </dgm:t>
    </dgm:pt>
    <dgm:pt modelId="{2E7C4695-45B3-4CDD-AA36-5B2E0AE10442}">
      <dgm:prSet custT="1"/>
      <dgm:spPr/>
      <dgm:t>
        <a:bodyPr/>
        <a:lstStyle/>
        <a:p>
          <a:pPr>
            <a:lnSpc>
              <a:spcPct val="100000"/>
            </a:lnSpc>
          </a:pPr>
          <a:r>
            <a:rPr lang="en-US" sz="1800" dirty="0">
              <a:latin typeface="Century Gothic" panose="020B0502020202020204" pitchFamily="34" charset="0"/>
            </a:rPr>
            <a:t>To join a Medicare Advantage plan, you must have Medicare Part A and Part B, live in the plan’s service area &amp; except for Special Needs Plans, not have ESRD (End Stage Renal Disease).</a:t>
          </a:r>
        </a:p>
      </dgm:t>
    </dgm:pt>
    <dgm:pt modelId="{8A249F5A-88C1-47D5-AD3A-33DA75EB9454}" type="parTrans" cxnId="{989FD02F-1796-4CB5-84E8-C1CEE1913533}">
      <dgm:prSet/>
      <dgm:spPr/>
      <dgm:t>
        <a:bodyPr/>
        <a:lstStyle/>
        <a:p>
          <a:endParaRPr lang="en-US"/>
        </a:p>
      </dgm:t>
    </dgm:pt>
    <dgm:pt modelId="{B4502335-C5DA-4CD5-B6B8-72539EB27105}" type="sibTrans" cxnId="{989FD02F-1796-4CB5-84E8-C1CEE1913533}">
      <dgm:prSet/>
      <dgm:spPr/>
      <dgm:t>
        <a:bodyPr/>
        <a:lstStyle/>
        <a:p>
          <a:endParaRPr lang="en-US"/>
        </a:p>
      </dgm:t>
    </dgm:pt>
    <dgm:pt modelId="{8CD40773-0B35-4608-9B12-5F7515E0BC41}" type="pres">
      <dgm:prSet presAssocID="{49D54CA3-9C6C-4A38-994E-C9DFC3F3EA20}" presName="root" presStyleCnt="0">
        <dgm:presLayoutVars>
          <dgm:dir/>
          <dgm:resizeHandles val="exact"/>
        </dgm:presLayoutVars>
      </dgm:prSet>
      <dgm:spPr/>
    </dgm:pt>
    <dgm:pt modelId="{88B7327B-6748-4E66-81FE-B7B006155CF7}" type="pres">
      <dgm:prSet presAssocID="{8845791A-38E9-451E-AE2E-40B712424022}" presName="compNode" presStyleCnt="0"/>
      <dgm:spPr/>
    </dgm:pt>
    <dgm:pt modelId="{D94037B1-E329-4C4D-9277-D1EF3428BF47}" type="pres">
      <dgm:prSet presAssocID="{8845791A-38E9-451E-AE2E-40B712424022}" presName="bgRect" presStyleLbl="bgShp" presStyleIdx="0" presStyleCnt="3"/>
      <dgm:spPr/>
    </dgm:pt>
    <dgm:pt modelId="{63C53F44-DE07-48BF-A23F-7BB61C4A25C6}" type="pres">
      <dgm:prSet presAssocID="{8845791A-38E9-451E-AE2E-40B71242402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0714F43A-7BE0-405C-BEFC-147870C64F8A}" type="pres">
      <dgm:prSet presAssocID="{8845791A-38E9-451E-AE2E-40B712424022}" presName="spaceRect" presStyleCnt="0"/>
      <dgm:spPr/>
    </dgm:pt>
    <dgm:pt modelId="{54F9ECDC-EA66-41DD-A6E1-43A9D840F495}" type="pres">
      <dgm:prSet presAssocID="{8845791A-38E9-451E-AE2E-40B712424022}" presName="parTx" presStyleLbl="revTx" presStyleIdx="0" presStyleCnt="4">
        <dgm:presLayoutVars>
          <dgm:chMax val="0"/>
          <dgm:chPref val="0"/>
        </dgm:presLayoutVars>
      </dgm:prSet>
      <dgm:spPr/>
    </dgm:pt>
    <dgm:pt modelId="{EA0B3B11-890A-4D71-A96F-E3DFA7CEA318}" type="pres">
      <dgm:prSet presAssocID="{8845791A-38E9-451E-AE2E-40B712424022}" presName="desTx" presStyleLbl="revTx" presStyleIdx="1" presStyleCnt="4">
        <dgm:presLayoutVars/>
      </dgm:prSet>
      <dgm:spPr/>
    </dgm:pt>
    <dgm:pt modelId="{4219550E-215B-43D0-B109-E997FA593BD8}" type="pres">
      <dgm:prSet presAssocID="{3B26BBE6-34C9-413D-81AE-6C14212624BA}" presName="sibTrans" presStyleCnt="0"/>
      <dgm:spPr/>
    </dgm:pt>
    <dgm:pt modelId="{EC40CB73-4352-46C4-9140-0D56E0C52B18}" type="pres">
      <dgm:prSet presAssocID="{F9181F3D-0C85-4E1D-BFFD-400B1650E5CD}" presName="compNode" presStyleCnt="0"/>
      <dgm:spPr/>
    </dgm:pt>
    <dgm:pt modelId="{B45EB95C-C598-4AEE-94F7-9F091689A10D}" type="pres">
      <dgm:prSet presAssocID="{F9181F3D-0C85-4E1D-BFFD-400B1650E5CD}" presName="bgRect" presStyleLbl="bgShp" presStyleIdx="1" presStyleCnt="3"/>
      <dgm:spPr/>
    </dgm:pt>
    <dgm:pt modelId="{5BB75D5B-9B2B-4DFF-A639-09D6FE949D98}" type="pres">
      <dgm:prSet presAssocID="{F9181F3D-0C85-4E1D-BFFD-400B1650E5C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spital"/>
        </a:ext>
      </dgm:extLst>
    </dgm:pt>
    <dgm:pt modelId="{D92B92FB-0055-431E-BC4F-42ADE6549916}" type="pres">
      <dgm:prSet presAssocID="{F9181F3D-0C85-4E1D-BFFD-400B1650E5CD}" presName="spaceRect" presStyleCnt="0"/>
      <dgm:spPr/>
    </dgm:pt>
    <dgm:pt modelId="{33F79ACC-7D9C-4496-83AE-B3B4A0215DD3}" type="pres">
      <dgm:prSet presAssocID="{F9181F3D-0C85-4E1D-BFFD-400B1650E5CD}" presName="parTx" presStyleLbl="revTx" presStyleIdx="2" presStyleCnt="4">
        <dgm:presLayoutVars>
          <dgm:chMax val="0"/>
          <dgm:chPref val="0"/>
        </dgm:presLayoutVars>
      </dgm:prSet>
      <dgm:spPr/>
    </dgm:pt>
    <dgm:pt modelId="{ADFB79AC-13B7-42D2-8C73-9915A3A1E345}" type="pres">
      <dgm:prSet presAssocID="{38C17B23-4CEB-4CFC-B0AB-76722F688D91}" presName="sibTrans" presStyleCnt="0"/>
      <dgm:spPr/>
    </dgm:pt>
    <dgm:pt modelId="{EBF10C24-EC18-45B2-8538-B71632E27BDA}" type="pres">
      <dgm:prSet presAssocID="{2E7C4695-45B3-4CDD-AA36-5B2E0AE10442}" presName="compNode" presStyleCnt="0"/>
      <dgm:spPr/>
    </dgm:pt>
    <dgm:pt modelId="{B9E9885B-1E30-44F1-85F9-BE0407F989F4}" type="pres">
      <dgm:prSet presAssocID="{2E7C4695-45B3-4CDD-AA36-5B2E0AE10442}" presName="bgRect" presStyleLbl="bgShp" presStyleIdx="2" presStyleCnt="3" custLinFactNeighborX="3170" custLinFactNeighborY="7661"/>
      <dgm:spPr/>
    </dgm:pt>
    <dgm:pt modelId="{CF8E003D-F176-4212-AC22-99659D9F5D49}" type="pres">
      <dgm:prSet presAssocID="{2E7C4695-45B3-4CDD-AA36-5B2E0AE10442}" presName="iconRect" presStyleLbl="node1" presStyleIdx="2" presStyleCnt="3"/>
      <dgm:spPr/>
    </dgm:pt>
    <dgm:pt modelId="{0E6FB933-4B5A-477D-84D2-ED45CFE5A8AE}" type="pres">
      <dgm:prSet presAssocID="{2E7C4695-45B3-4CDD-AA36-5B2E0AE10442}" presName="spaceRect" presStyleCnt="0"/>
      <dgm:spPr/>
    </dgm:pt>
    <dgm:pt modelId="{BF482874-E51F-426D-92BE-1A08A608CE5A}" type="pres">
      <dgm:prSet presAssocID="{2E7C4695-45B3-4CDD-AA36-5B2E0AE10442}" presName="parTx" presStyleLbl="revTx" presStyleIdx="3" presStyleCnt="4">
        <dgm:presLayoutVars>
          <dgm:chMax val="0"/>
          <dgm:chPref val="0"/>
        </dgm:presLayoutVars>
      </dgm:prSet>
      <dgm:spPr/>
    </dgm:pt>
  </dgm:ptLst>
  <dgm:cxnLst>
    <dgm:cxn modelId="{E18E7905-3C93-429B-B0C7-6D768105087A}" srcId="{49D54CA3-9C6C-4A38-994E-C9DFC3F3EA20}" destId="{8845791A-38E9-451E-AE2E-40B712424022}" srcOrd="0" destOrd="0" parTransId="{DC2D1F5F-B672-4FFA-8845-B4812A9B72BC}" sibTransId="{3B26BBE6-34C9-413D-81AE-6C14212624BA}"/>
    <dgm:cxn modelId="{86242506-3E51-4C2C-BE3D-9A90CD787528}" type="presOf" srcId="{F9181F3D-0C85-4E1D-BFFD-400B1650E5CD}" destId="{33F79ACC-7D9C-4496-83AE-B3B4A0215DD3}" srcOrd="0" destOrd="0" presId="urn:microsoft.com/office/officeart/2018/2/layout/IconVerticalSolidList"/>
    <dgm:cxn modelId="{A1B0DD1F-BABA-4EB1-9C47-37EE740DD990}" type="presOf" srcId="{2E7C4695-45B3-4CDD-AA36-5B2E0AE10442}" destId="{BF482874-E51F-426D-92BE-1A08A608CE5A}" srcOrd="0" destOrd="0" presId="urn:microsoft.com/office/officeart/2018/2/layout/IconVerticalSolidList"/>
    <dgm:cxn modelId="{DD72662E-2BFD-4ADF-B3B3-221920E73B9F}" srcId="{49D54CA3-9C6C-4A38-994E-C9DFC3F3EA20}" destId="{F9181F3D-0C85-4E1D-BFFD-400B1650E5CD}" srcOrd="1" destOrd="0" parTransId="{786C0D09-D5C8-4675-B83B-AF17D7621FCD}" sibTransId="{38C17B23-4CEB-4CFC-B0AB-76722F688D91}"/>
    <dgm:cxn modelId="{989FD02F-1796-4CB5-84E8-C1CEE1913533}" srcId="{49D54CA3-9C6C-4A38-994E-C9DFC3F3EA20}" destId="{2E7C4695-45B3-4CDD-AA36-5B2E0AE10442}" srcOrd="2" destOrd="0" parTransId="{8A249F5A-88C1-47D5-AD3A-33DA75EB9454}" sibTransId="{B4502335-C5DA-4CD5-B6B8-72539EB27105}"/>
    <dgm:cxn modelId="{77F8C86F-8EE2-45AD-9CF0-B04FBBB03B8C}" type="presOf" srcId="{8845791A-38E9-451E-AE2E-40B712424022}" destId="{54F9ECDC-EA66-41DD-A6E1-43A9D840F495}" srcOrd="0" destOrd="0" presId="urn:microsoft.com/office/officeart/2018/2/layout/IconVerticalSolidList"/>
    <dgm:cxn modelId="{899E98B2-9234-4B4A-8338-404D69413708}" type="presOf" srcId="{49D54CA3-9C6C-4A38-994E-C9DFC3F3EA20}" destId="{8CD40773-0B35-4608-9B12-5F7515E0BC41}" srcOrd="0" destOrd="0" presId="urn:microsoft.com/office/officeart/2018/2/layout/IconVerticalSolidList"/>
    <dgm:cxn modelId="{A130F6C0-E246-4739-8765-A072507D8450}" type="presOf" srcId="{D588B597-5219-4BF8-AF4B-B9DD9682B735}" destId="{EA0B3B11-890A-4D71-A96F-E3DFA7CEA318}" srcOrd="0" destOrd="0" presId="urn:microsoft.com/office/officeart/2018/2/layout/IconVerticalSolidList"/>
    <dgm:cxn modelId="{3CF08BD1-71F1-4A4F-8A0B-771669598939}" srcId="{8845791A-38E9-451E-AE2E-40B712424022}" destId="{D588B597-5219-4BF8-AF4B-B9DD9682B735}" srcOrd="0" destOrd="0" parTransId="{59E8F3C8-514B-46B5-BEE7-1C2F648F8F49}" sibTransId="{013D515E-B3D5-4E4B-AAB3-4C404A0963D1}"/>
    <dgm:cxn modelId="{E394F850-CA7D-4395-BEC5-324CF5C14E6A}" type="presParOf" srcId="{8CD40773-0B35-4608-9B12-5F7515E0BC41}" destId="{88B7327B-6748-4E66-81FE-B7B006155CF7}" srcOrd="0" destOrd="0" presId="urn:microsoft.com/office/officeart/2018/2/layout/IconVerticalSolidList"/>
    <dgm:cxn modelId="{31D18577-51FA-47D9-A471-D12A60685C2E}" type="presParOf" srcId="{88B7327B-6748-4E66-81FE-B7B006155CF7}" destId="{D94037B1-E329-4C4D-9277-D1EF3428BF47}" srcOrd="0" destOrd="0" presId="urn:microsoft.com/office/officeart/2018/2/layout/IconVerticalSolidList"/>
    <dgm:cxn modelId="{043378C5-551C-400E-99F8-6461BF24DF8D}" type="presParOf" srcId="{88B7327B-6748-4E66-81FE-B7B006155CF7}" destId="{63C53F44-DE07-48BF-A23F-7BB61C4A25C6}" srcOrd="1" destOrd="0" presId="urn:microsoft.com/office/officeart/2018/2/layout/IconVerticalSolidList"/>
    <dgm:cxn modelId="{33523A33-2132-4497-8BB4-B1DCB4E8536D}" type="presParOf" srcId="{88B7327B-6748-4E66-81FE-B7B006155CF7}" destId="{0714F43A-7BE0-405C-BEFC-147870C64F8A}" srcOrd="2" destOrd="0" presId="urn:microsoft.com/office/officeart/2018/2/layout/IconVerticalSolidList"/>
    <dgm:cxn modelId="{7920D64B-8EFE-444E-BA68-76F55870B4B6}" type="presParOf" srcId="{88B7327B-6748-4E66-81FE-B7B006155CF7}" destId="{54F9ECDC-EA66-41DD-A6E1-43A9D840F495}" srcOrd="3" destOrd="0" presId="urn:microsoft.com/office/officeart/2018/2/layout/IconVerticalSolidList"/>
    <dgm:cxn modelId="{98D91E15-33BD-4BE4-8740-359C5F608227}" type="presParOf" srcId="{88B7327B-6748-4E66-81FE-B7B006155CF7}" destId="{EA0B3B11-890A-4D71-A96F-E3DFA7CEA318}" srcOrd="4" destOrd="0" presId="urn:microsoft.com/office/officeart/2018/2/layout/IconVerticalSolidList"/>
    <dgm:cxn modelId="{ED83F7C5-64B6-4322-B7D0-DAAEA531DDA0}" type="presParOf" srcId="{8CD40773-0B35-4608-9B12-5F7515E0BC41}" destId="{4219550E-215B-43D0-B109-E997FA593BD8}" srcOrd="1" destOrd="0" presId="urn:microsoft.com/office/officeart/2018/2/layout/IconVerticalSolidList"/>
    <dgm:cxn modelId="{DA4E35AB-2CA9-449B-B6F0-646FECBB81AC}" type="presParOf" srcId="{8CD40773-0B35-4608-9B12-5F7515E0BC41}" destId="{EC40CB73-4352-46C4-9140-0D56E0C52B18}" srcOrd="2" destOrd="0" presId="urn:microsoft.com/office/officeart/2018/2/layout/IconVerticalSolidList"/>
    <dgm:cxn modelId="{73EA6EC6-2460-4E4D-8395-8DCAF6E67688}" type="presParOf" srcId="{EC40CB73-4352-46C4-9140-0D56E0C52B18}" destId="{B45EB95C-C598-4AEE-94F7-9F091689A10D}" srcOrd="0" destOrd="0" presId="urn:microsoft.com/office/officeart/2018/2/layout/IconVerticalSolidList"/>
    <dgm:cxn modelId="{3E61EC1F-D59E-4232-9EED-5918E84E9D49}" type="presParOf" srcId="{EC40CB73-4352-46C4-9140-0D56E0C52B18}" destId="{5BB75D5B-9B2B-4DFF-A639-09D6FE949D98}" srcOrd="1" destOrd="0" presId="urn:microsoft.com/office/officeart/2018/2/layout/IconVerticalSolidList"/>
    <dgm:cxn modelId="{E38F4D55-6336-41D3-87E7-EF39A9F69E6B}" type="presParOf" srcId="{EC40CB73-4352-46C4-9140-0D56E0C52B18}" destId="{D92B92FB-0055-431E-BC4F-42ADE6549916}" srcOrd="2" destOrd="0" presId="urn:microsoft.com/office/officeart/2018/2/layout/IconVerticalSolidList"/>
    <dgm:cxn modelId="{871F804A-97BC-455E-AA23-77D62CA42D71}" type="presParOf" srcId="{EC40CB73-4352-46C4-9140-0D56E0C52B18}" destId="{33F79ACC-7D9C-4496-83AE-B3B4A0215DD3}" srcOrd="3" destOrd="0" presId="urn:microsoft.com/office/officeart/2018/2/layout/IconVerticalSolidList"/>
    <dgm:cxn modelId="{C32D06F2-DA9F-4F95-8BED-E58B129DD277}" type="presParOf" srcId="{8CD40773-0B35-4608-9B12-5F7515E0BC41}" destId="{ADFB79AC-13B7-42D2-8C73-9915A3A1E345}" srcOrd="3" destOrd="0" presId="urn:microsoft.com/office/officeart/2018/2/layout/IconVerticalSolidList"/>
    <dgm:cxn modelId="{A88B2801-9C03-49CA-BDE9-83310EF3E0E1}" type="presParOf" srcId="{8CD40773-0B35-4608-9B12-5F7515E0BC41}" destId="{EBF10C24-EC18-45B2-8538-B71632E27BDA}" srcOrd="4" destOrd="0" presId="urn:microsoft.com/office/officeart/2018/2/layout/IconVerticalSolidList"/>
    <dgm:cxn modelId="{A5D547B9-EA7F-46E9-BD5D-A6D01FCBAF14}" type="presParOf" srcId="{EBF10C24-EC18-45B2-8538-B71632E27BDA}" destId="{B9E9885B-1E30-44F1-85F9-BE0407F989F4}" srcOrd="0" destOrd="0" presId="urn:microsoft.com/office/officeart/2018/2/layout/IconVerticalSolidList"/>
    <dgm:cxn modelId="{E0046E4D-21BF-475D-A2B9-E48505D1BB0B}" type="presParOf" srcId="{EBF10C24-EC18-45B2-8538-B71632E27BDA}" destId="{CF8E003D-F176-4212-AC22-99659D9F5D49}" srcOrd="1" destOrd="0" presId="urn:microsoft.com/office/officeart/2018/2/layout/IconVerticalSolidList"/>
    <dgm:cxn modelId="{3BDB3A4E-62BC-4066-8D30-B3D6B53A7779}" type="presParOf" srcId="{EBF10C24-EC18-45B2-8538-B71632E27BDA}" destId="{0E6FB933-4B5A-477D-84D2-ED45CFE5A8AE}" srcOrd="2" destOrd="0" presId="urn:microsoft.com/office/officeart/2018/2/layout/IconVerticalSolidList"/>
    <dgm:cxn modelId="{F5D96DF8-EFF5-48F5-A124-D787C9D9DA3E}" type="presParOf" srcId="{EBF10C24-EC18-45B2-8538-B71632E27BDA}" destId="{BF482874-E51F-426D-92BE-1A08A608CE5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D9D9A6F-4B76-4045-B201-9DA693C76D3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B1E23A8-38BD-4950-8A94-9444D1790719}">
      <dgm:prSet/>
      <dgm:spPr/>
      <dgm:t>
        <a:bodyPr/>
        <a:lstStyle/>
        <a:p>
          <a:pPr>
            <a:lnSpc>
              <a:spcPct val="100000"/>
            </a:lnSpc>
          </a:pPr>
          <a:r>
            <a:rPr lang="en-US" b="1" dirty="0">
              <a:latin typeface="Century Gothic" panose="020B0502020202020204" pitchFamily="34" charset="0"/>
            </a:rPr>
            <a:t>The Medicare Prescription Payment Plan </a:t>
          </a:r>
          <a:r>
            <a:rPr lang="en-US" dirty="0">
              <a:latin typeface="Century Gothic" panose="020B0502020202020204" pitchFamily="34" charset="0"/>
            </a:rPr>
            <a:t>This payment option works with your current drug coverage to help you manage your out-of-pocket costs for drugs covered by your plan by spreading them across the calendar year (January–December). This payment option might help you manage your expenses, but it </a:t>
          </a:r>
          <a:r>
            <a:rPr lang="en-US" b="1" dirty="0">
              <a:latin typeface="Century Gothic" panose="020B0502020202020204" pitchFamily="34" charset="0"/>
            </a:rPr>
            <a:t>doesn’t save you money or lower your drug costs</a:t>
          </a:r>
          <a:endParaRPr lang="en-US" dirty="0">
            <a:latin typeface="Century Gothic" panose="020B0502020202020204" pitchFamily="34" charset="0"/>
          </a:endParaRPr>
        </a:p>
      </dgm:t>
    </dgm:pt>
    <dgm:pt modelId="{AD669F5B-853F-4257-A3C8-28E9FD644FA5}" type="parTrans" cxnId="{96503B21-C3C6-450F-BB85-A2F971436A72}">
      <dgm:prSet/>
      <dgm:spPr/>
      <dgm:t>
        <a:bodyPr/>
        <a:lstStyle/>
        <a:p>
          <a:endParaRPr lang="en-US"/>
        </a:p>
      </dgm:t>
    </dgm:pt>
    <dgm:pt modelId="{3C32D6E5-DC75-44F8-8E4F-8AB72A061283}" type="sibTrans" cxnId="{96503B21-C3C6-450F-BB85-A2F971436A72}">
      <dgm:prSet/>
      <dgm:spPr/>
      <dgm:t>
        <a:bodyPr/>
        <a:lstStyle/>
        <a:p>
          <a:endParaRPr lang="en-US"/>
        </a:p>
      </dgm:t>
    </dgm:pt>
    <dgm:pt modelId="{3885C0F8-10BE-4728-A1B3-18BD9A3C45C8}">
      <dgm:prSet/>
      <dgm:spPr/>
      <dgm:t>
        <a:bodyPr/>
        <a:lstStyle/>
        <a:p>
          <a:pPr>
            <a:lnSpc>
              <a:spcPct val="100000"/>
            </a:lnSpc>
          </a:pPr>
          <a:r>
            <a:rPr lang="en-US" dirty="0">
              <a:latin typeface="Century Gothic" panose="020B0502020202020204" pitchFamily="34" charset="0"/>
            </a:rPr>
            <a:t>If you select this payment option, each month you’ll continue to pay your plan premium (if you have one), and you’ll get a bill from your health or drug plan to pay for your prescription drugs (instead of paying the pharmacy). </a:t>
          </a:r>
          <a:r>
            <a:rPr lang="en-US" u="sng" dirty="0">
              <a:latin typeface="Century Gothic" panose="020B0502020202020204" pitchFamily="34" charset="0"/>
            </a:rPr>
            <a:t>All plans </a:t>
          </a:r>
          <a:r>
            <a:rPr lang="en-US" dirty="0">
              <a:latin typeface="Century Gothic" panose="020B0502020202020204" pitchFamily="34" charset="0"/>
            </a:rPr>
            <a:t>offer this payment option, participation is voluntary, and there’s no cost to participate in the Medicare Prescription Payment Plan. </a:t>
          </a:r>
        </a:p>
      </dgm:t>
    </dgm:pt>
    <dgm:pt modelId="{5BFE846B-50D6-4306-893B-D06CD05EB0EB}" type="parTrans" cxnId="{EC899A31-3469-4EE7-84FB-AABFF3FE821B}">
      <dgm:prSet/>
      <dgm:spPr/>
      <dgm:t>
        <a:bodyPr/>
        <a:lstStyle/>
        <a:p>
          <a:endParaRPr lang="en-US"/>
        </a:p>
      </dgm:t>
    </dgm:pt>
    <dgm:pt modelId="{BD1ADEC9-40F5-4F5A-AE2F-51EDB5D5B863}" type="sibTrans" cxnId="{EC899A31-3469-4EE7-84FB-AABFF3FE821B}">
      <dgm:prSet/>
      <dgm:spPr/>
      <dgm:t>
        <a:bodyPr/>
        <a:lstStyle/>
        <a:p>
          <a:endParaRPr lang="en-US"/>
        </a:p>
      </dgm:t>
    </dgm:pt>
    <dgm:pt modelId="{D14C71F4-63A1-412F-AB0C-C8D4930FD7D4}">
      <dgm:prSet/>
      <dgm:spPr/>
      <dgm:t>
        <a:bodyPr/>
        <a:lstStyle/>
        <a:p>
          <a:pPr>
            <a:lnSpc>
              <a:spcPct val="100000"/>
            </a:lnSpc>
          </a:pPr>
          <a:r>
            <a:rPr lang="en-US" dirty="0">
              <a:latin typeface="Century Gothic" panose="020B0502020202020204" pitchFamily="34" charset="0"/>
            </a:rPr>
            <a:t>Beginning in </a:t>
          </a:r>
          <a:r>
            <a:rPr lang="en-US" b="1" dirty="0">
              <a:latin typeface="Century Gothic" panose="020B0502020202020204" pitchFamily="34" charset="0"/>
            </a:rPr>
            <a:t>2026</a:t>
          </a:r>
          <a:r>
            <a:rPr lang="en-US" dirty="0">
              <a:latin typeface="Century Gothic" panose="020B0502020202020204" pitchFamily="34" charset="0"/>
            </a:rPr>
            <a:t>, participating plans will </a:t>
          </a:r>
          <a:r>
            <a:rPr lang="en-US" b="1" dirty="0">
              <a:latin typeface="Century Gothic" panose="020B0502020202020204" pitchFamily="34" charset="0"/>
            </a:rPr>
            <a:t>automatically re-enroll individuals unless they specifically opt out</a:t>
          </a:r>
          <a:r>
            <a:rPr lang="en-US" dirty="0">
              <a:latin typeface="Century Gothic" panose="020B0502020202020204" pitchFamily="34" charset="0"/>
            </a:rPr>
            <a:t>. If you change to a different Medicare plan, you will need to opt-in to the payment plan again with your new insurer to continue.</a:t>
          </a:r>
        </a:p>
      </dgm:t>
    </dgm:pt>
    <dgm:pt modelId="{1CDCF3EA-A43C-46F6-AE02-5D739622F550}" type="parTrans" cxnId="{F076F6FC-8A83-4927-8160-D805AB986292}">
      <dgm:prSet/>
      <dgm:spPr/>
      <dgm:t>
        <a:bodyPr/>
        <a:lstStyle/>
        <a:p>
          <a:endParaRPr lang="en-US"/>
        </a:p>
      </dgm:t>
    </dgm:pt>
    <dgm:pt modelId="{27532524-FDFD-4D3F-BB8D-D2F4F462DFFD}" type="sibTrans" cxnId="{F076F6FC-8A83-4927-8160-D805AB986292}">
      <dgm:prSet/>
      <dgm:spPr/>
      <dgm:t>
        <a:bodyPr/>
        <a:lstStyle/>
        <a:p>
          <a:endParaRPr lang="en-US"/>
        </a:p>
      </dgm:t>
    </dgm:pt>
    <dgm:pt modelId="{0A6B216B-FAAB-4615-9D84-26F516E9C296}" type="pres">
      <dgm:prSet presAssocID="{3D9D9A6F-4B76-4045-B201-9DA693C76D3A}" presName="root" presStyleCnt="0">
        <dgm:presLayoutVars>
          <dgm:dir/>
          <dgm:resizeHandles val="exact"/>
        </dgm:presLayoutVars>
      </dgm:prSet>
      <dgm:spPr/>
    </dgm:pt>
    <dgm:pt modelId="{C1D45555-BBF3-4217-AED8-6C70065BC6A9}" type="pres">
      <dgm:prSet presAssocID="{8B1E23A8-38BD-4950-8A94-9444D1790719}" presName="compNode" presStyleCnt="0"/>
      <dgm:spPr/>
    </dgm:pt>
    <dgm:pt modelId="{F94904CD-3CC5-4552-8344-56C0F196215D}" type="pres">
      <dgm:prSet presAssocID="{8B1E23A8-38BD-4950-8A94-9444D1790719}" presName="bgRect" presStyleLbl="bgShp" presStyleIdx="0" presStyleCnt="3"/>
      <dgm:spPr/>
    </dgm:pt>
    <dgm:pt modelId="{6608062D-7C32-4260-855D-9E1CE7C881EB}" type="pres">
      <dgm:prSet presAssocID="{8B1E23A8-38BD-4950-8A94-9444D179071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875CE017-F26F-4488-AFC1-6AD9CF78CA46}" type="pres">
      <dgm:prSet presAssocID="{8B1E23A8-38BD-4950-8A94-9444D1790719}" presName="spaceRect" presStyleCnt="0"/>
      <dgm:spPr/>
    </dgm:pt>
    <dgm:pt modelId="{EF99E321-7486-43E7-A606-49027D03DFAF}" type="pres">
      <dgm:prSet presAssocID="{8B1E23A8-38BD-4950-8A94-9444D1790719}" presName="parTx" presStyleLbl="revTx" presStyleIdx="0" presStyleCnt="3">
        <dgm:presLayoutVars>
          <dgm:chMax val="0"/>
          <dgm:chPref val="0"/>
        </dgm:presLayoutVars>
      </dgm:prSet>
      <dgm:spPr/>
    </dgm:pt>
    <dgm:pt modelId="{F3B7B1D4-CC34-4A88-A270-DA6C83FD0C0C}" type="pres">
      <dgm:prSet presAssocID="{3C32D6E5-DC75-44F8-8E4F-8AB72A061283}" presName="sibTrans" presStyleCnt="0"/>
      <dgm:spPr/>
    </dgm:pt>
    <dgm:pt modelId="{A2A671F3-B7D3-4320-B1B2-4317C7BBA0B6}" type="pres">
      <dgm:prSet presAssocID="{3885C0F8-10BE-4728-A1B3-18BD9A3C45C8}" presName="compNode" presStyleCnt="0"/>
      <dgm:spPr/>
    </dgm:pt>
    <dgm:pt modelId="{4EF19EB5-7990-44DD-AB98-508C99021D84}" type="pres">
      <dgm:prSet presAssocID="{3885C0F8-10BE-4728-A1B3-18BD9A3C45C8}" presName="bgRect" presStyleLbl="bgShp" presStyleIdx="1" presStyleCnt="3"/>
      <dgm:spPr/>
    </dgm:pt>
    <dgm:pt modelId="{228DF56F-15CD-4C08-9DFD-5129DB40F72F}" type="pres">
      <dgm:prSet presAssocID="{3885C0F8-10BE-4728-A1B3-18BD9A3C45C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dd"/>
        </a:ext>
      </dgm:extLst>
    </dgm:pt>
    <dgm:pt modelId="{24BAB6BB-0752-4160-A1D9-A49E3A5DB8C4}" type="pres">
      <dgm:prSet presAssocID="{3885C0F8-10BE-4728-A1B3-18BD9A3C45C8}" presName="spaceRect" presStyleCnt="0"/>
      <dgm:spPr/>
    </dgm:pt>
    <dgm:pt modelId="{63AA034A-B606-4B71-883B-165CD1B6552A}" type="pres">
      <dgm:prSet presAssocID="{3885C0F8-10BE-4728-A1B3-18BD9A3C45C8}" presName="parTx" presStyleLbl="revTx" presStyleIdx="1" presStyleCnt="3">
        <dgm:presLayoutVars>
          <dgm:chMax val="0"/>
          <dgm:chPref val="0"/>
        </dgm:presLayoutVars>
      </dgm:prSet>
      <dgm:spPr/>
    </dgm:pt>
    <dgm:pt modelId="{FCB035A9-DA35-4453-96F6-A02B81012EF9}" type="pres">
      <dgm:prSet presAssocID="{BD1ADEC9-40F5-4F5A-AE2F-51EDB5D5B863}" presName="sibTrans" presStyleCnt="0"/>
      <dgm:spPr/>
    </dgm:pt>
    <dgm:pt modelId="{FFEC2194-341A-42C2-B577-997E5940122C}" type="pres">
      <dgm:prSet presAssocID="{D14C71F4-63A1-412F-AB0C-C8D4930FD7D4}" presName="compNode" presStyleCnt="0"/>
      <dgm:spPr/>
    </dgm:pt>
    <dgm:pt modelId="{A9A201D2-2192-4AE9-9427-6CB49ED5BA1D}" type="pres">
      <dgm:prSet presAssocID="{D14C71F4-63A1-412F-AB0C-C8D4930FD7D4}" presName="bgRect" presStyleLbl="bgShp" presStyleIdx="2" presStyleCnt="3"/>
      <dgm:spPr/>
    </dgm:pt>
    <dgm:pt modelId="{4270526C-AA24-4D0E-81EB-9C86D37B57DE}" type="pres">
      <dgm:prSet presAssocID="{D14C71F4-63A1-412F-AB0C-C8D4930FD7D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spital"/>
        </a:ext>
      </dgm:extLst>
    </dgm:pt>
    <dgm:pt modelId="{9FB64B05-ABA5-425B-8B42-D6B34585B5DB}" type="pres">
      <dgm:prSet presAssocID="{D14C71F4-63A1-412F-AB0C-C8D4930FD7D4}" presName="spaceRect" presStyleCnt="0"/>
      <dgm:spPr/>
    </dgm:pt>
    <dgm:pt modelId="{ABE82473-5E7C-4DF0-A39D-99C9AECCBC87}" type="pres">
      <dgm:prSet presAssocID="{D14C71F4-63A1-412F-AB0C-C8D4930FD7D4}" presName="parTx" presStyleLbl="revTx" presStyleIdx="2" presStyleCnt="3">
        <dgm:presLayoutVars>
          <dgm:chMax val="0"/>
          <dgm:chPref val="0"/>
        </dgm:presLayoutVars>
      </dgm:prSet>
      <dgm:spPr/>
    </dgm:pt>
  </dgm:ptLst>
  <dgm:cxnLst>
    <dgm:cxn modelId="{51F70E04-FA4B-44C4-AA4D-BA3F2D70ECBB}" type="presOf" srcId="{8B1E23A8-38BD-4950-8A94-9444D1790719}" destId="{EF99E321-7486-43E7-A606-49027D03DFAF}" srcOrd="0" destOrd="0" presId="urn:microsoft.com/office/officeart/2018/2/layout/IconVerticalSolidList"/>
    <dgm:cxn modelId="{B12BCE05-F229-4172-8865-5F236EEF2A27}" type="presOf" srcId="{D14C71F4-63A1-412F-AB0C-C8D4930FD7D4}" destId="{ABE82473-5E7C-4DF0-A39D-99C9AECCBC87}" srcOrd="0" destOrd="0" presId="urn:microsoft.com/office/officeart/2018/2/layout/IconVerticalSolidList"/>
    <dgm:cxn modelId="{96503B21-C3C6-450F-BB85-A2F971436A72}" srcId="{3D9D9A6F-4B76-4045-B201-9DA693C76D3A}" destId="{8B1E23A8-38BD-4950-8A94-9444D1790719}" srcOrd="0" destOrd="0" parTransId="{AD669F5B-853F-4257-A3C8-28E9FD644FA5}" sibTransId="{3C32D6E5-DC75-44F8-8E4F-8AB72A061283}"/>
    <dgm:cxn modelId="{EC899A31-3469-4EE7-84FB-AABFF3FE821B}" srcId="{3D9D9A6F-4B76-4045-B201-9DA693C76D3A}" destId="{3885C0F8-10BE-4728-A1B3-18BD9A3C45C8}" srcOrd="1" destOrd="0" parTransId="{5BFE846B-50D6-4306-893B-D06CD05EB0EB}" sibTransId="{BD1ADEC9-40F5-4F5A-AE2F-51EDB5D5B863}"/>
    <dgm:cxn modelId="{99003590-2DB9-4372-BDFB-B7261A02E15C}" type="presOf" srcId="{3885C0F8-10BE-4728-A1B3-18BD9A3C45C8}" destId="{63AA034A-B606-4B71-883B-165CD1B6552A}" srcOrd="0" destOrd="0" presId="urn:microsoft.com/office/officeart/2018/2/layout/IconVerticalSolidList"/>
    <dgm:cxn modelId="{7F3816FA-6E51-410F-AE49-1F1402978E41}" type="presOf" srcId="{3D9D9A6F-4B76-4045-B201-9DA693C76D3A}" destId="{0A6B216B-FAAB-4615-9D84-26F516E9C296}" srcOrd="0" destOrd="0" presId="urn:microsoft.com/office/officeart/2018/2/layout/IconVerticalSolidList"/>
    <dgm:cxn modelId="{F076F6FC-8A83-4927-8160-D805AB986292}" srcId="{3D9D9A6F-4B76-4045-B201-9DA693C76D3A}" destId="{D14C71F4-63A1-412F-AB0C-C8D4930FD7D4}" srcOrd="2" destOrd="0" parTransId="{1CDCF3EA-A43C-46F6-AE02-5D739622F550}" sibTransId="{27532524-FDFD-4D3F-BB8D-D2F4F462DFFD}"/>
    <dgm:cxn modelId="{A5EBB8A1-929A-49E3-983A-831B8FBC69F0}" type="presParOf" srcId="{0A6B216B-FAAB-4615-9D84-26F516E9C296}" destId="{C1D45555-BBF3-4217-AED8-6C70065BC6A9}" srcOrd="0" destOrd="0" presId="urn:microsoft.com/office/officeart/2018/2/layout/IconVerticalSolidList"/>
    <dgm:cxn modelId="{D9EFCE6B-3FA7-4B53-9652-E89EAC2D7E29}" type="presParOf" srcId="{C1D45555-BBF3-4217-AED8-6C70065BC6A9}" destId="{F94904CD-3CC5-4552-8344-56C0F196215D}" srcOrd="0" destOrd="0" presId="urn:microsoft.com/office/officeart/2018/2/layout/IconVerticalSolidList"/>
    <dgm:cxn modelId="{D3A0777D-C2BB-4993-8A4F-1C1DC0D4970A}" type="presParOf" srcId="{C1D45555-BBF3-4217-AED8-6C70065BC6A9}" destId="{6608062D-7C32-4260-855D-9E1CE7C881EB}" srcOrd="1" destOrd="0" presId="urn:microsoft.com/office/officeart/2018/2/layout/IconVerticalSolidList"/>
    <dgm:cxn modelId="{A1AAC104-E4E5-4233-AE6B-DE352F3D5738}" type="presParOf" srcId="{C1D45555-BBF3-4217-AED8-6C70065BC6A9}" destId="{875CE017-F26F-4488-AFC1-6AD9CF78CA46}" srcOrd="2" destOrd="0" presId="urn:microsoft.com/office/officeart/2018/2/layout/IconVerticalSolidList"/>
    <dgm:cxn modelId="{C86BF836-F43F-4297-A1C9-0D9D14DFB8CF}" type="presParOf" srcId="{C1D45555-BBF3-4217-AED8-6C70065BC6A9}" destId="{EF99E321-7486-43E7-A606-49027D03DFAF}" srcOrd="3" destOrd="0" presId="urn:microsoft.com/office/officeart/2018/2/layout/IconVerticalSolidList"/>
    <dgm:cxn modelId="{C3E0A459-898A-4F23-9290-9A1269597F28}" type="presParOf" srcId="{0A6B216B-FAAB-4615-9D84-26F516E9C296}" destId="{F3B7B1D4-CC34-4A88-A270-DA6C83FD0C0C}" srcOrd="1" destOrd="0" presId="urn:microsoft.com/office/officeart/2018/2/layout/IconVerticalSolidList"/>
    <dgm:cxn modelId="{F404FCCF-0482-4DB1-8D7D-118DA0DACE9E}" type="presParOf" srcId="{0A6B216B-FAAB-4615-9D84-26F516E9C296}" destId="{A2A671F3-B7D3-4320-B1B2-4317C7BBA0B6}" srcOrd="2" destOrd="0" presId="urn:microsoft.com/office/officeart/2018/2/layout/IconVerticalSolidList"/>
    <dgm:cxn modelId="{480662D6-AC5E-4E57-8B59-CC66B690B378}" type="presParOf" srcId="{A2A671F3-B7D3-4320-B1B2-4317C7BBA0B6}" destId="{4EF19EB5-7990-44DD-AB98-508C99021D84}" srcOrd="0" destOrd="0" presId="urn:microsoft.com/office/officeart/2018/2/layout/IconVerticalSolidList"/>
    <dgm:cxn modelId="{3685B18D-F4EB-473C-B671-6678AC777084}" type="presParOf" srcId="{A2A671F3-B7D3-4320-B1B2-4317C7BBA0B6}" destId="{228DF56F-15CD-4C08-9DFD-5129DB40F72F}" srcOrd="1" destOrd="0" presId="urn:microsoft.com/office/officeart/2018/2/layout/IconVerticalSolidList"/>
    <dgm:cxn modelId="{9DEF99B7-FAB3-4E34-B3BE-053D0194DCC6}" type="presParOf" srcId="{A2A671F3-B7D3-4320-B1B2-4317C7BBA0B6}" destId="{24BAB6BB-0752-4160-A1D9-A49E3A5DB8C4}" srcOrd="2" destOrd="0" presId="urn:microsoft.com/office/officeart/2018/2/layout/IconVerticalSolidList"/>
    <dgm:cxn modelId="{70B9983E-C93E-4D00-955B-E95A722FB74B}" type="presParOf" srcId="{A2A671F3-B7D3-4320-B1B2-4317C7BBA0B6}" destId="{63AA034A-B606-4B71-883B-165CD1B6552A}" srcOrd="3" destOrd="0" presId="urn:microsoft.com/office/officeart/2018/2/layout/IconVerticalSolidList"/>
    <dgm:cxn modelId="{3D19725D-9DD5-4915-A04F-E73249801C44}" type="presParOf" srcId="{0A6B216B-FAAB-4615-9D84-26F516E9C296}" destId="{FCB035A9-DA35-4453-96F6-A02B81012EF9}" srcOrd="3" destOrd="0" presId="urn:microsoft.com/office/officeart/2018/2/layout/IconVerticalSolidList"/>
    <dgm:cxn modelId="{330582B6-D67E-4191-BB33-0480F64C0F86}" type="presParOf" srcId="{0A6B216B-FAAB-4615-9D84-26F516E9C296}" destId="{FFEC2194-341A-42C2-B577-997E5940122C}" srcOrd="4" destOrd="0" presId="urn:microsoft.com/office/officeart/2018/2/layout/IconVerticalSolidList"/>
    <dgm:cxn modelId="{963C6B44-0EFB-46EB-A117-14A8C92710F8}" type="presParOf" srcId="{FFEC2194-341A-42C2-B577-997E5940122C}" destId="{A9A201D2-2192-4AE9-9427-6CB49ED5BA1D}" srcOrd="0" destOrd="0" presId="urn:microsoft.com/office/officeart/2018/2/layout/IconVerticalSolidList"/>
    <dgm:cxn modelId="{23125C69-69A2-471E-99B9-F4ED6893032A}" type="presParOf" srcId="{FFEC2194-341A-42C2-B577-997E5940122C}" destId="{4270526C-AA24-4D0E-81EB-9C86D37B57DE}" srcOrd="1" destOrd="0" presId="urn:microsoft.com/office/officeart/2018/2/layout/IconVerticalSolidList"/>
    <dgm:cxn modelId="{8D9A8095-056E-417B-AEA2-BAE974BFB5DB}" type="presParOf" srcId="{FFEC2194-341A-42C2-B577-997E5940122C}" destId="{9FB64B05-ABA5-425B-8B42-D6B34585B5DB}" srcOrd="2" destOrd="0" presId="urn:microsoft.com/office/officeart/2018/2/layout/IconVerticalSolidList"/>
    <dgm:cxn modelId="{83FCCD0C-AE15-4FA5-B00A-7BE9F650C828}" type="presParOf" srcId="{FFEC2194-341A-42C2-B577-997E5940122C}" destId="{ABE82473-5E7C-4DF0-A39D-99C9AECCBC8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B3327-10C8-4454-AE2D-C6B32B1257CF}">
      <dsp:nvSpPr>
        <dsp:cNvPr id="0" name=""/>
        <dsp:cNvSpPr/>
      </dsp:nvSpPr>
      <dsp:spPr>
        <a:xfrm>
          <a:off x="3091607" y="2008567"/>
          <a:ext cx="248947" cy="763438"/>
        </a:xfrm>
        <a:custGeom>
          <a:avLst/>
          <a:gdLst/>
          <a:ahLst/>
          <a:cxnLst/>
          <a:rect l="0" t="0" r="0" b="0"/>
          <a:pathLst>
            <a:path>
              <a:moveTo>
                <a:pt x="0" y="0"/>
              </a:moveTo>
              <a:lnTo>
                <a:pt x="0" y="763438"/>
              </a:lnTo>
              <a:lnTo>
                <a:pt x="248947" y="763438"/>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6E1A671-C7C1-48CE-9EA4-768B3236E2AB}">
      <dsp:nvSpPr>
        <dsp:cNvPr id="0" name=""/>
        <dsp:cNvSpPr/>
      </dsp:nvSpPr>
      <dsp:spPr>
        <a:xfrm>
          <a:off x="2751379" y="830216"/>
          <a:ext cx="1004088" cy="348526"/>
        </a:xfrm>
        <a:custGeom>
          <a:avLst/>
          <a:gdLst/>
          <a:ahLst/>
          <a:cxnLst/>
          <a:rect l="0" t="0" r="0" b="0"/>
          <a:pathLst>
            <a:path>
              <a:moveTo>
                <a:pt x="0" y="0"/>
              </a:moveTo>
              <a:lnTo>
                <a:pt x="0" y="174263"/>
              </a:lnTo>
              <a:lnTo>
                <a:pt x="1004088" y="174263"/>
              </a:lnTo>
              <a:lnTo>
                <a:pt x="1004088" y="348526"/>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470ADA3-D5B1-46A0-8D75-1F8D6C59E952}">
      <dsp:nvSpPr>
        <dsp:cNvPr id="0" name=""/>
        <dsp:cNvSpPr/>
      </dsp:nvSpPr>
      <dsp:spPr>
        <a:xfrm>
          <a:off x="1083431" y="3186919"/>
          <a:ext cx="248947" cy="763438"/>
        </a:xfrm>
        <a:custGeom>
          <a:avLst/>
          <a:gdLst/>
          <a:ahLst/>
          <a:cxnLst/>
          <a:rect l="0" t="0" r="0" b="0"/>
          <a:pathLst>
            <a:path>
              <a:moveTo>
                <a:pt x="0" y="0"/>
              </a:moveTo>
              <a:lnTo>
                <a:pt x="0" y="763438"/>
              </a:lnTo>
              <a:lnTo>
                <a:pt x="248947" y="76343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AE62B0A-19A2-4793-89D9-ABD865E00A26}">
      <dsp:nvSpPr>
        <dsp:cNvPr id="0" name=""/>
        <dsp:cNvSpPr/>
      </dsp:nvSpPr>
      <dsp:spPr>
        <a:xfrm>
          <a:off x="1701571" y="2008567"/>
          <a:ext cx="91440" cy="348526"/>
        </a:xfrm>
        <a:custGeom>
          <a:avLst/>
          <a:gdLst/>
          <a:ahLst/>
          <a:cxnLst/>
          <a:rect l="0" t="0" r="0" b="0"/>
          <a:pathLst>
            <a:path>
              <a:moveTo>
                <a:pt x="45720" y="0"/>
              </a:moveTo>
              <a:lnTo>
                <a:pt x="45720" y="348526"/>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EAB831E-D67E-4770-AA69-22B2A5CDDA98}">
      <dsp:nvSpPr>
        <dsp:cNvPr id="0" name=""/>
        <dsp:cNvSpPr/>
      </dsp:nvSpPr>
      <dsp:spPr>
        <a:xfrm>
          <a:off x="1747291" y="830216"/>
          <a:ext cx="1004088" cy="348526"/>
        </a:xfrm>
        <a:custGeom>
          <a:avLst/>
          <a:gdLst/>
          <a:ahLst/>
          <a:cxnLst/>
          <a:rect l="0" t="0" r="0" b="0"/>
          <a:pathLst>
            <a:path>
              <a:moveTo>
                <a:pt x="1004088" y="0"/>
              </a:moveTo>
              <a:lnTo>
                <a:pt x="1004088" y="174263"/>
              </a:lnTo>
              <a:lnTo>
                <a:pt x="0" y="174263"/>
              </a:lnTo>
              <a:lnTo>
                <a:pt x="0" y="348526"/>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BF8F62F-E800-48D1-A402-B0051C328A75}">
      <dsp:nvSpPr>
        <dsp:cNvPr id="0" name=""/>
        <dsp:cNvSpPr/>
      </dsp:nvSpPr>
      <dsp:spPr>
        <a:xfrm>
          <a:off x="1921554" y="391"/>
          <a:ext cx="1659649" cy="82982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Evaluate Your Options</a:t>
          </a:r>
        </a:p>
      </dsp:txBody>
      <dsp:txXfrm>
        <a:off x="1921554" y="391"/>
        <a:ext cx="1659649" cy="829824"/>
      </dsp:txXfrm>
    </dsp:sp>
    <dsp:sp modelId="{0D1FAD3F-4C1B-463A-A989-D4AEABB34202}">
      <dsp:nvSpPr>
        <dsp:cNvPr id="0" name=""/>
        <dsp:cNvSpPr/>
      </dsp:nvSpPr>
      <dsp:spPr>
        <a:xfrm>
          <a:off x="917466" y="1178742"/>
          <a:ext cx="1659649" cy="82982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Original Medicare</a:t>
          </a:r>
        </a:p>
      </dsp:txBody>
      <dsp:txXfrm>
        <a:off x="917466" y="1178742"/>
        <a:ext cx="1659649" cy="829824"/>
      </dsp:txXfrm>
    </dsp:sp>
    <dsp:sp modelId="{30F36310-004D-4907-BA32-970D3B56D15C}">
      <dsp:nvSpPr>
        <dsp:cNvPr id="0" name=""/>
        <dsp:cNvSpPr/>
      </dsp:nvSpPr>
      <dsp:spPr>
        <a:xfrm>
          <a:off x="917466" y="2357094"/>
          <a:ext cx="1659649" cy="829824"/>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Decide if You Want Rx Coverage</a:t>
          </a:r>
        </a:p>
      </dsp:txBody>
      <dsp:txXfrm>
        <a:off x="917466" y="2357094"/>
        <a:ext cx="1659649" cy="829824"/>
      </dsp:txXfrm>
    </dsp:sp>
    <dsp:sp modelId="{2B47A6D4-E207-46EA-81ED-368C423495D8}">
      <dsp:nvSpPr>
        <dsp:cNvPr id="0" name=""/>
        <dsp:cNvSpPr/>
      </dsp:nvSpPr>
      <dsp:spPr>
        <a:xfrm>
          <a:off x="1332379" y="3535445"/>
          <a:ext cx="1659649" cy="82982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Decide if You Want Medigap</a:t>
          </a:r>
        </a:p>
      </dsp:txBody>
      <dsp:txXfrm>
        <a:off x="1332379" y="3535445"/>
        <a:ext cx="1659649" cy="829824"/>
      </dsp:txXfrm>
    </dsp:sp>
    <dsp:sp modelId="{AD748313-88DB-478A-AD18-FC12A219634D}">
      <dsp:nvSpPr>
        <dsp:cNvPr id="0" name=""/>
        <dsp:cNvSpPr/>
      </dsp:nvSpPr>
      <dsp:spPr>
        <a:xfrm>
          <a:off x="2925643" y="1178742"/>
          <a:ext cx="1659649" cy="82982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Medicare</a:t>
          </a:r>
          <a:br>
            <a:rPr lang="en-US" sz="1900" kern="1200" dirty="0"/>
          </a:br>
          <a:r>
            <a:rPr lang="en-US" sz="1900" kern="1200" dirty="0"/>
            <a:t>Health Plans</a:t>
          </a:r>
        </a:p>
      </dsp:txBody>
      <dsp:txXfrm>
        <a:off x="2925643" y="1178742"/>
        <a:ext cx="1659649" cy="829824"/>
      </dsp:txXfrm>
    </dsp:sp>
    <dsp:sp modelId="{FC2B2F8D-2001-4285-BEA7-E602A9A3CCDD}">
      <dsp:nvSpPr>
        <dsp:cNvPr id="0" name=""/>
        <dsp:cNvSpPr/>
      </dsp:nvSpPr>
      <dsp:spPr>
        <a:xfrm>
          <a:off x="3340555" y="2357094"/>
          <a:ext cx="1659649" cy="829824"/>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Decide if You Want Rx Coverage</a:t>
          </a:r>
        </a:p>
      </dsp:txBody>
      <dsp:txXfrm>
        <a:off x="3340555" y="2357094"/>
        <a:ext cx="1659649" cy="8298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3DCA7-6DE8-4514-95FB-F505A09CDD05}">
      <dsp:nvSpPr>
        <dsp:cNvPr id="0" name=""/>
        <dsp:cNvSpPr/>
      </dsp:nvSpPr>
      <dsp:spPr>
        <a:xfrm>
          <a:off x="0" y="28918"/>
          <a:ext cx="11269553" cy="9659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latin typeface="Century Gothic" panose="020B0502020202020204" pitchFamily="34" charset="0"/>
            </a:rPr>
            <a:t>Low Income Subsidy (LIS) </a:t>
          </a:r>
          <a:r>
            <a:rPr lang="en-US" sz="2100" kern="1200" dirty="0">
              <a:latin typeface="Century Gothic" panose="020B0502020202020204" pitchFamily="34" charset="0"/>
            </a:rPr>
            <a:t>helps people with Medicare pay for prescription drugs and lowers the costs of Medicare Prescription drug coverage</a:t>
          </a:r>
          <a:r>
            <a:rPr lang="en-US" sz="2100" b="1" kern="1200" dirty="0">
              <a:latin typeface="Century Gothic" panose="020B0502020202020204" pitchFamily="34" charset="0"/>
            </a:rPr>
            <a:t>. </a:t>
          </a:r>
          <a:endParaRPr lang="en-US" sz="2100" kern="1200" dirty="0">
            <a:latin typeface="Century Gothic" panose="020B0502020202020204" pitchFamily="34" charset="0"/>
          </a:endParaRPr>
        </a:p>
      </dsp:txBody>
      <dsp:txXfrm>
        <a:off x="47152" y="76070"/>
        <a:ext cx="11175249" cy="871604"/>
      </dsp:txXfrm>
    </dsp:sp>
    <dsp:sp modelId="{1B5AA9A1-1DF6-480D-B9F5-4B050CDEC451}">
      <dsp:nvSpPr>
        <dsp:cNvPr id="0" name=""/>
        <dsp:cNvSpPr/>
      </dsp:nvSpPr>
      <dsp:spPr>
        <a:xfrm>
          <a:off x="0" y="1055306"/>
          <a:ext cx="11269553" cy="9659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latin typeface="Century Gothic" panose="020B0502020202020204" pitchFamily="34" charset="0"/>
            </a:rPr>
            <a:t>Who qualifies? </a:t>
          </a:r>
          <a:r>
            <a:rPr lang="en-US" sz="2100" kern="1200" dirty="0">
              <a:latin typeface="Century Gothic" panose="020B0502020202020204" pitchFamily="34" charset="0"/>
            </a:rPr>
            <a:t>People who have limited income and resources may still qualify for Extra Help, but they must apply to find out. </a:t>
          </a:r>
        </a:p>
      </dsp:txBody>
      <dsp:txXfrm>
        <a:off x="47152" y="1102458"/>
        <a:ext cx="11175249" cy="871604"/>
      </dsp:txXfrm>
    </dsp:sp>
    <dsp:sp modelId="{6BB18694-E9A1-40E0-AFF6-D698437E7A2A}">
      <dsp:nvSpPr>
        <dsp:cNvPr id="0" name=""/>
        <dsp:cNvSpPr/>
      </dsp:nvSpPr>
      <dsp:spPr>
        <a:xfrm>
          <a:off x="0" y="2127854"/>
          <a:ext cx="11269553" cy="9659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latin typeface="Century Gothic" panose="020B0502020202020204" pitchFamily="34" charset="0"/>
            </a:rPr>
            <a:t>Apply online </a:t>
          </a:r>
          <a:r>
            <a:rPr lang="en-US" sz="2100" kern="1200" dirty="0">
              <a:latin typeface="Century Gothic" panose="020B0502020202020204" pitchFamily="34" charset="0"/>
            </a:rPr>
            <a:t>for Medicare Part D Extra Help program  </a:t>
          </a:r>
        </a:p>
        <a:p>
          <a:pPr marL="0" lvl="0" indent="0" algn="l" defTabSz="933450">
            <a:lnSpc>
              <a:spcPct val="90000"/>
            </a:lnSpc>
            <a:spcBef>
              <a:spcPct val="0"/>
            </a:spcBef>
            <a:spcAft>
              <a:spcPct val="35000"/>
            </a:spcAft>
            <a:buNone/>
          </a:pPr>
          <a:r>
            <a:rPr lang="en-US" sz="2100" b="1" kern="1200" dirty="0">
              <a:solidFill>
                <a:schemeClr val="bg1"/>
              </a:solidFill>
              <a:latin typeface="Century Gothic" panose="020B0502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https://www.ssa.gov/medicare/part-d-extra-help</a:t>
          </a:r>
          <a:r>
            <a:rPr lang="en-US" sz="2100" b="1" kern="1200" dirty="0">
              <a:solidFill>
                <a:schemeClr val="bg1"/>
              </a:solidFill>
              <a:latin typeface="Century Gothic" panose="020B0502020202020204" pitchFamily="34" charset="0"/>
            </a:rPr>
            <a:t> </a:t>
          </a:r>
          <a:endParaRPr lang="en-US" sz="2100" kern="1200" dirty="0">
            <a:solidFill>
              <a:schemeClr val="bg1"/>
            </a:solidFill>
            <a:latin typeface="Century Gothic" panose="020B0502020202020204" pitchFamily="34" charset="0"/>
          </a:endParaRPr>
        </a:p>
      </dsp:txBody>
      <dsp:txXfrm>
        <a:off x="47152" y="2175006"/>
        <a:ext cx="11175249" cy="871604"/>
      </dsp:txXfrm>
    </dsp:sp>
    <dsp:sp modelId="{1C3E8F75-1D57-4370-B486-2C6C834620D9}">
      <dsp:nvSpPr>
        <dsp:cNvPr id="0" name=""/>
        <dsp:cNvSpPr/>
      </dsp:nvSpPr>
      <dsp:spPr>
        <a:xfrm>
          <a:off x="0" y="3108082"/>
          <a:ext cx="11269553" cy="9659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entury Gothic" panose="020B0502020202020204" pitchFamily="34" charset="0"/>
            </a:rPr>
            <a:t>This program is more advantageous than the new </a:t>
          </a:r>
          <a:r>
            <a:rPr lang="en-US" sz="1800" b="1" kern="1200" dirty="0">
              <a:latin typeface="Century Gothic" panose="020B0502020202020204" pitchFamily="34" charset="0"/>
            </a:rPr>
            <a:t>Medicare Prescription Payment Plan.  </a:t>
          </a:r>
          <a:endParaRPr lang="en-US" sz="1800" kern="1200" dirty="0">
            <a:latin typeface="Century Gothic" panose="020B0502020202020204" pitchFamily="34" charset="0"/>
          </a:endParaRPr>
        </a:p>
      </dsp:txBody>
      <dsp:txXfrm>
        <a:off x="47152" y="3155234"/>
        <a:ext cx="11175249" cy="8716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9C23F-A1D3-4D67-9206-32E230104805}">
      <dsp:nvSpPr>
        <dsp:cNvPr id="0" name=""/>
        <dsp:cNvSpPr/>
      </dsp:nvSpPr>
      <dsp:spPr>
        <a:xfrm>
          <a:off x="0" y="13229"/>
          <a:ext cx="12091691" cy="9354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i="0" kern="1200" baseline="0" dirty="0"/>
            <a:t>Important! </a:t>
          </a:r>
          <a:endParaRPr lang="en-US" sz="3900" kern="1200" dirty="0"/>
        </a:p>
      </dsp:txBody>
      <dsp:txXfrm>
        <a:off x="45663" y="58892"/>
        <a:ext cx="12000365" cy="844089"/>
      </dsp:txXfrm>
    </dsp:sp>
    <dsp:sp modelId="{630CD7C1-B658-490E-A5F3-1A7CEDEFD74B}">
      <dsp:nvSpPr>
        <dsp:cNvPr id="0" name=""/>
        <dsp:cNvSpPr/>
      </dsp:nvSpPr>
      <dsp:spPr>
        <a:xfrm>
          <a:off x="0" y="948644"/>
          <a:ext cx="12091691" cy="4036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3911"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sz="3000" b="0" i="0" kern="1200" baseline="0" dirty="0"/>
            <a:t>Medical identity theft is when someone steals or uses your personal information (like your name, Social Security Number, or Medicare Number) to submit fraudulent claims to Medicare and other health insurance companies without your permission. When you get health care services, record the dates on a calendar and save the receipts and statements you get from providers to check for mistakes.</a:t>
          </a:r>
          <a:endParaRPr lang="en-US" sz="3000" kern="1200" dirty="0"/>
        </a:p>
        <a:p>
          <a:pPr marL="285750" lvl="1" indent="-285750" algn="l" defTabSz="1333500">
            <a:lnSpc>
              <a:spcPct val="90000"/>
            </a:lnSpc>
            <a:spcBef>
              <a:spcPct val="0"/>
            </a:spcBef>
            <a:spcAft>
              <a:spcPct val="20000"/>
            </a:spcAft>
            <a:buChar char="•"/>
          </a:pPr>
          <a:r>
            <a:rPr lang="en-US" sz="3000" b="1" i="0" kern="1200" baseline="0" dirty="0"/>
            <a:t>If you’ve contacted the provider and you suspect that Medicare is being charged for a service or supply that you didn’t get, or you don’t know the provider on the claim, call 1-800-MEDICARE.</a:t>
          </a:r>
          <a:endParaRPr lang="en-US" sz="3000" kern="1200" dirty="0"/>
        </a:p>
      </dsp:txBody>
      <dsp:txXfrm>
        <a:off x="0" y="948644"/>
        <a:ext cx="12091691" cy="40365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65BED-0A51-49DF-9CCF-858A4B10837F}">
      <dsp:nvSpPr>
        <dsp:cNvPr id="0" name=""/>
        <dsp:cNvSpPr/>
      </dsp:nvSpPr>
      <dsp:spPr>
        <a:xfrm>
          <a:off x="0" y="54473"/>
          <a:ext cx="11268959" cy="8874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i="0" kern="1200" baseline="0" dirty="0"/>
            <a:t>Important! </a:t>
          </a:r>
          <a:endParaRPr lang="en-US" sz="3700" kern="1200" dirty="0"/>
        </a:p>
      </dsp:txBody>
      <dsp:txXfrm>
        <a:off x="43321" y="97794"/>
        <a:ext cx="11182317" cy="800803"/>
      </dsp:txXfrm>
    </dsp:sp>
    <dsp:sp modelId="{5E398254-9610-406E-80C0-C8D9D1A34796}">
      <dsp:nvSpPr>
        <dsp:cNvPr id="0" name=""/>
        <dsp:cNvSpPr/>
      </dsp:nvSpPr>
      <dsp:spPr>
        <a:xfrm>
          <a:off x="0" y="941918"/>
          <a:ext cx="11268959" cy="3829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789"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b="1" i="0" kern="1200" baseline="0" dirty="0"/>
            <a:t>Call 1-800-MEDICARE to report any plans or agents that: </a:t>
          </a:r>
          <a:endParaRPr lang="en-US" sz="2900" kern="1200" dirty="0"/>
        </a:p>
        <a:p>
          <a:pPr marL="285750" lvl="1" indent="-285750" algn="l" defTabSz="1289050">
            <a:lnSpc>
              <a:spcPct val="90000"/>
            </a:lnSpc>
            <a:spcBef>
              <a:spcPct val="0"/>
            </a:spcBef>
            <a:spcAft>
              <a:spcPct val="20000"/>
            </a:spcAft>
            <a:buChar char="•"/>
          </a:pPr>
          <a:r>
            <a:rPr lang="en-US" sz="2900" b="0" i="0" kern="1200" baseline="0" dirty="0"/>
            <a:t>Ask for your personal information over the phone or email </a:t>
          </a:r>
          <a:endParaRPr lang="en-US" sz="2900" kern="1200" dirty="0"/>
        </a:p>
        <a:p>
          <a:pPr marL="285750" lvl="1" indent="-285750" algn="l" defTabSz="1289050">
            <a:lnSpc>
              <a:spcPct val="90000"/>
            </a:lnSpc>
            <a:spcBef>
              <a:spcPct val="0"/>
            </a:spcBef>
            <a:spcAft>
              <a:spcPct val="20000"/>
            </a:spcAft>
            <a:buChar char="•"/>
          </a:pPr>
          <a:r>
            <a:rPr lang="en-US" sz="2900" b="0" i="0" kern="1200" baseline="0" dirty="0"/>
            <a:t>Call to enroll you in a plan </a:t>
          </a:r>
          <a:endParaRPr lang="en-US" sz="2900" kern="1200" dirty="0"/>
        </a:p>
        <a:p>
          <a:pPr marL="285750" lvl="1" indent="-285750" algn="l" defTabSz="1289050">
            <a:lnSpc>
              <a:spcPct val="90000"/>
            </a:lnSpc>
            <a:spcBef>
              <a:spcPct val="0"/>
            </a:spcBef>
            <a:spcAft>
              <a:spcPct val="20000"/>
            </a:spcAft>
            <a:buChar char="•"/>
          </a:pPr>
          <a:r>
            <a:rPr lang="en-US" sz="2900" b="0" i="0" kern="1200" baseline="0" dirty="0"/>
            <a:t>Visit you unexpectedly </a:t>
          </a:r>
          <a:endParaRPr lang="en-US" sz="2900" kern="1200" dirty="0"/>
        </a:p>
        <a:p>
          <a:pPr marL="285750" lvl="1" indent="-285750" algn="l" defTabSz="1289050">
            <a:lnSpc>
              <a:spcPct val="90000"/>
            </a:lnSpc>
            <a:spcBef>
              <a:spcPct val="0"/>
            </a:spcBef>
            <a:spcAft>
              <a:spcPct val="20000"/>
            </a:spcAft>
            <a:buChar char="•"/>
          </a:pPr>
          <a:r>
            <a:rPr lang="en-US" sz="2900" b="0" i="0" kern="1200" baseline="0" dirty="0"/>
            <a:t>Use false information to mislead you </a:t>
          </a:r>
          <a:endParaRPr lang="en-US" sz="2900" kern="1200" dirty="0"/>
        </a:p>
        <a:p>
          <a:pPr marL="285750" lvl="1" indent="-285750" algn="l" defTabSz="1289050">
            <a:lnSpc>
              <a:spcPct val="90000"/>
            </a:lnSpc>
            <a:spcBef>
              <a:spcPct val="0"/>
            </a:spcBef>
            <a:spcAft>
              <a:spcPct val="20000"/>
            </a:spcAft>
            <a:buChar char="•"/>
          </a:pPr>
          <a:r>
            <a:rPr lang="en-US" sz="2900" b="0" i="0" kern="1200" baseline="0" dirty="0"/>
            <a:t>You can also call the Medicare Drug Integrity Contractor (MEDIC) at 1-877-7SAFERX (1-877-772-3379). The MEDIC fights fraud, waste, and abuse in Medicare Advantage Plans and</a:t>
          </a:r>
          <a:endParaRPr lang="en-US" sz="2900" kern="1200" dirty="0"/>
        </a:p>
      </dsp:txBody>
      <dsp:txXfrm>
        <a:off x="0" y="941918"/>
        <a:ext cx="11268959" cy="3829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6EE76-D3BF-4672-964B-A295346A6216}">
      <dsp:nvSpPr>
        <dsp:cNvPr id="0" name=""/>
        <dsp:cNvSpPr/>
      </dsp:nvSpPr>
      <dsp:spPr>
        <a:xfrm>
          <a:off x="307345" y="1546"/>
          <a:ext cx="3222855" cy="19337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defRPr b="1"/>
          </a:pPr>
          <a:r>
            <a:rPr lang="en-US" sz="2200" kern="1200" dirty="0">
              <a:latin typeface="Century Gothic" panose="020B0502020202020204" pitchFamily="34" charset="0"/>
            </a:rPr>
            <a:t>Three Parts to </a:t>
          </a:r>
          <a:r>
            <a:rPr lang="en-US" sz="2200" u="sng" kern="1200" dirty="0">
              <a:latin typeface="Century Gothic" panose="020B0502020202020204" pitchFamily="34" charset="0"/>
            </a:rPr>
            <a:t>Original Medicare </a:t>
          </a:r>
          <a:br>
            <a:rPr lang="en-US" sz="2200" kern="1200" dirty="0">
              <a:latin typeface="Century Gothic" panose="020B0502020202020204" pitchFamily="34" charset="0"/>
            </a:rPr>
          </a:br>
          <a:r>
            <a:rPr lang="en-US" sz="2200" kern="1200" dirty="0">
              <a:latin typeface="Century Gothic" panose="020B0502020202020204" pitchFamily="34" charset="0"/>
            </a:rPr>
            <a:t>A , B, and D</a:t>
          </a:r>
        </a:p>
      </dsp:txBody>
      <dsp:txXfrm>
        <a:off x="307345" y="1546"/>
        <a:ext cx="3222855" cy="1933713"/>
      </dsp:txXfrm>
    </dsp:sp>
    <dsp:sp modelId="{8362406F-9EF9-42B6-B82E-F3AF312E6ABF}">
      <dsp:nvSpPr>
        <dsp:cNvPr id="0" name=""/>
        <dsp:cNvSpPr/>
      </dsp:nvSpPr>
      <dsp:spPr>
        <a:xfrm>
          <a:off x="3852486" y="1546"/>
          <a:ext cx="3222855" cy="1933713"/>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defRPr b="1"/>
          </a:pPr>
          <a:r>
            <a:rPr lang="en-US" sz="2200" b="1" kern="1200" dirty="0">
              <a:latin typeface="Century Gothic "/>
            </a:rPr>
            <a:t>Part A </a:t>
          </a:r>
          <a:r>
            <a:rPr lang="en-US" sz="2200" kern="1200" dirty="0">
              <a:latin typeface="Century Gothic "/>
            </a:rPr>
            <a:t>=  Inpatient hospital  services </a:t>
          </a:r>
        </a:p>
      </dsp:txBody>
      <dsp:txXfrm>
        <a:off x="3852486" y="1546"/>
        <a:ext cx="3222855" cy="1933713"/>
      </dsp:txXfrm>
    </dsp:sp>
    <dsp:sp modelId="{666AB552-21B7-4CA5-8DB5-339652B4A27D}">
      <dsp:nvSpPr>
        <dsp:cNvPr id="0" name=""/>
        <dsp:cNvSpPr/>
      </dsp:nvSpPr>
      <dsp:spPr>
        <a:xfrm>
          <a:off x="7397627" y="1546"/>
          <a:ext cx="3222855" cy="193371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defRPr b="1"/>
          </a:pPr>
          <a:r>
            <a:rPr lang="en-US" sz="2200" b="1" kern="1200" dirty="0">
              <a:latin typeface="Century Gothic "/>
            </a:rPr>
            <a:t>Part</a:t>
          </a:r>
          <a:r>
            <a:rPr lang="en-US" sz="2200" b="1" kern="1200" dirty="0"/>
            <a:t> B</a:t>
          </a:r>
          <a:r>
            <a:rPr lang="en-US" sz="2200" kern="1200" dirty="0"/>
            <a:t> = Outpatient services </a:t>
          </a:r>
        </a:p>
      </dsp:txBody>
      <dsp:txXfrm>
        <a:off x="7397627" y="1546"/>
        <a:ext cx="3222855" cy="1933713"/>
      </dsp:txXfrm>
    </dsp:sp>
    <dsp:sp modelId="{E74FED26-2ADC-4349-8BBD-19EB58F79729}">
      <dsp:nvSpPr>
        <dsp:cNvPr id="0" name=""/>
        <dsp:cNvSpPr/>
      </dsp:nvSpPr>
      <dsp:spPr>
        <a:xfrm>
          <a:off x="2079915" y="2257545"/>
          <a:ext cx="3222855" cy="1933713"/>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defRPr b="1"/>
          </a:pPr>
          <a:r>
            <a:rPr lang="en-US" sz="2200" b="1" kern="1200" dirty="0">
              <a:latin typeface="Century Gothic "/>
            </a:rPr>
            <a:t>Part D</a:t>
          </a:r>
          <a:r>
            <a:rPr lang="en-US" sz="2200" kern="1200" dirty="0">
              <a:latin typeface="Century Gothic "/>
            </a:rPr>
            <a:t> = Retail Prescription Drug</a:t>
          </a:r>
        </a:p>
      </dsp:txBody>
      <dsp:txXfrm>
        <a:off x="2079915" y="2257545"/>
        <a:ext cx="3222855" cy="1933713"/>
      </dsp:txXfrm>
    </dsp:sp>
    <dsp:sp modelId="{E011D8DC-E2C1-4DEE-9D33-26F044AB9E76}">
      <dsp:nvSpPr>
        <dsp:cNvPr id="0" name=""/>
        <dsp:cNvSpPr/>
      </dsp:nvSpPr>
      <dsp:spPr>
        <a:xfrm>
          <a:off x="5625057" y="2257545"/>
          <a:ext cx="3222855" cy="193371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defRPr b="1"/>
          </a:pPr>
          <a:r>
            <a:rPr kumimoji="0" lang="en-US" sz="2200" b="1" i="0" u="none" strike="noStrike" kern="1200" cap="none" spc="0" normalizeH="0" baseline="0" noProof="0" dirty="0">
              <a:effectLst/>
              <a:uLnTx/>
              <a:uFillTx/>
              <a:latin typeface="Century Gothic" panose="020B0502020202020204" pitchFamily="34" charset="0"/>
              <a:ea typeface="+mn-ea"/>
              <a:cs typeface="+mn-cs"/>
            </a:rPr>
            <a:t>Part C</a:t>
          </a:r>
          <a:r>
            <a:rPr kumimoji="0" lang="en-US" sz="2200" b="0" i="0" u="none" strike="noStrike" kern="1200" cap="none" spc="0" normalizeH="0" baseline="0" noProof="0" dirty="0">
              <a:effectLst/>
              <a:uLnTx/>
              <a:uFillTx/>
              <a:latin typeface="Century Gothic" panose="020B0502020202020204" pitchFamily="34" charset="0"/>
              <a:ea typeface="+mn-ea"/>
              <a:cs typeface="+mn-cs"/>
            </a:rPr>
            <a:t> = Medicare Advantage plans </a:t>
          </a:r>
        </a:p>
        <a:p>
          <a:pPr marL="171450" lvl="1" indent="-171450" algn="l" defTabSz="755650">
            <a:lnSpc>
              <a:spcPct val="90000"/>
            </a:lnSpc>
            <a:spcBef>
              <a:spcPct val="0"/>
            </a:spcBef>
            <a:spcAft>
              <a:spcPct val="15000"/>
            </a:spcAft>
            <a:buChar char="•"/>
          </a:pPr>
          <a:r>
            <a:rPr kumimoji="0" lang="en-US" sz="1700" b="0" i="0" u="none" strike="noStrike" kern="1200" cap="none" spc="0" normalizeH="0" baseline="0" noProof="0" dirty="0">
              <a:effectLst/>
              <a:uLnTx/>
              <a:uFillTx/>
              <a:latin typeface="Century Gothic" panose="020B0502020202020204" pitchFamily="34" charset="0"/>
              <a:ea typeface="+mn-ea"/>
              <a:cs typeface="+mn-cs"/>
            </a:rPr>
            <a:t>Replaces Original Medicare A, B and usually D, you cannot use a Medigap or retiree plan</a:t>
          </a:r>
        </a:p>
      </dsp:txBody>
      <dsp:txXfrm>
        <a:off x="5625057" y="2257545"/>
        <a:ext cx="3222855" cy="19337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2AB51-7268-4A6D-88F6-C1E8C911A70E}">
      <dsp:nvSpPr>
        <dsp:cNvPr id="0" name=""/>
        <dsp:cNvSpPr/>
      </dsp:nvSpPr>
      <dsp:spPr>
        <a:xfrm>
          <a:off x="0" y="18999"/>
          <a:ext cx="8608402" cy="11473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entury Gothic" panose="020B0502020202020204" pitchFamily="34" charset="0"/>
            </a:rPr>
            <a:t>Medicare Advantage Plans</a:t>
          </a:r>
          <a:endParaRPr lang="en-US" sz="2000" kern="1200" dirty="0">
            <a:latin typeface="Century Gothic" panose="020B0502020202020204" pitchFamily="34" charset="0"/>
          </a:endParaRPr>
        </a:p>
      </dsp:txBody>
      <dsp:txXfrm>
        <a:off x="33604" y="52603"/>
        <a:ext cx="7370336" cy="1080129"/>
      </dsp:txXfrm>
    </dsp:sp>
    <dsp:sp modelId="{802A4407-7DEF-491C-A963-2CF3AC857747}">
      <dsp:nvSpPr>
        <dsp:cNvPr id="0" name=""/>
        <dsp:cNvSpPr/>
      </dsp:nvSpPr>
      <dsp:spPr>
        <a:xfrm>
          <a:off x="759564" y="1338560"/>
          <a:ext cx="8608402" cy="11473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Another way to get your Medicare Part A and Part B coverage. Offered by Private companies that </a:t>
          </a:r>
          <a:r>
            <a:rPr lang="en-US" sz="2100" u="sng" kern="1200" dirty="0"/>
            <a:t>must</a:t>
          </a:r>
          <a:r>
            <a:rPr lang="en-US" sz="2100" kern="1200" dirty="0"/>
            <a:t> follow rules set by Medicare.  </a:t>
          </a:r>
        </a:p>
      </dsp:txBody>
      <dsp:txXfrm>
        <a:off x="793168" y="1372164"/>
        <a:ext cx="7035859" cy="1080129"/>
      </dsp:txXfrm>
    </dsp:sp>
    <dsp:sp modelId="{72578548-13A0-4C20-AEA1-9B1660ECC2F6}">
      <dsp:nvSpPr>
        <dsp:cNvPr id="0" name=""/>
        <dsp:cNvSpPr/>
      </dsp:nvSpPr>
      <dsp:spPr>
        <a:xfrm>
          <a:off x="1519129" y="2677120"/>
          <a:ext cx="8608402" cy="11473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i="0" kern="1200" baseline="0" dirty="0"/>
            <a:t>Part C</a:t>
          </a:r>
          <a:r>
            <a:rPr lang="en-US" sz="2100" b="0" i="0" kern="1200" baseline="0" dirty="0"/>
            <a:t> = Medicare Advantage plans </a:t>
          </a:r>
          <a:endParaRPr lang="en-US" sz="2100" kern="1200" dirty="0"/>
        </a:p>
        <a:p>
          <a:pPr marL="171450" lvl="1" indent="-171450" algn="l" defTabSz="711200">
            <a:lnSpc>
              <a:spcPct val="90000"/>
            </a:lnSpc>
            <a:spcBef>
              <a:spcPct val="0"/>
            </a:spcBef>
            <a:spcAft>
              <a:spcPct val="15000"/>
            </a:spcAft>
            <a:buChar char="•"/>
          </a:pPr>
          <a:r>
            <a:rPr lang="en-US" sz="1600" b="0" i="0" kern="1200" baseline="0" dirty="0"/>
            <a:t>Replaces Original Medicare A, B and usually D, you cannot use a Medigap or retiree plan</a:t>
          </a:r>
          <a:endParaRPr lang="en-US" sz="1600" kern="1200" dirty="0"/>
        </a:p>
      </dsp:txBody>
      <dsp:txXfrm>
        <a:off x="1552733" y="2710724"/>
        <a:ext cx="7035859" cy="1080129"/>
      </dsp:txXfrm>
    </dsp:sp>
    <dsp:sp modelId="{8733A6EA-99FE-4478-AE5E-D8427B4680B4}">
      <dsp:nvSpPr>
        <dsp:cNvPr id="0" name=""/>
        <dsp:cNvSpPr/>
      </dsp:nvSpPr>
      <dsp:spPr>
        <a:xfrm>
          <a:off x="7862632" y="870064"/>
          <a:ext cx="745769" cy="74576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a:off x="8030430" y="870064"/>
        <a:ext cx="410173" cy="561191"/>
      </dsp:txXfrm>
    </dsp:sp>
    <dsp:sp modelId="{CB2AF898-B02A-44DF-B981-724799BF133F}">
      <dsp:nvSpPr>
        <dsp:cNvPr id="0" name=""/>
        <dsp:cNvSpPr/>
      </dsp:nvSpPr>
      <dsp:spPr>
        <a:xfrm>
          <a:off x="8622197" y="2200975"/>
          <a:ext cx="745769" cy="74576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a:off x="8789995" y="2200975"/>
        <a:ext cx="410173" cy="5611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4543A-731C-4E3F-98F7-5F7A73974CE3}">
      <dsp:nvSpPr>
        <dsp:cNvPr id="0" name=""/>
        <dsp:cNvSpPr/>
      </dsp:nvSpPr>
      <dsp:spPr>
        <a:xfrm>
          <a:off x="0" y="1316"/>
          <a:ext cx="10391482" cy="560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4F5BBA-E9D6-4DE5-84D9-D4EF612575F5}">
      <dsp:nvSpPr>
        <dsp:cNvPr id="0" name=""/>
        <dsp:cNvSpPr/>
      </dsp:nvSpPr>
      <dsp:spPr>
        <a:xfrm>
          <a:off x="169660" y="127509"/>
          <a:ext cx="308473" cy="3084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65CA7D-8CF4-49E4-B0EA-9B22ABC52BA7}">
      <dsp:nvSpPr>
        <dsp:cNvPr id="0" name=""/>
        <dsp:cNvSpPr/>
      </dsp:nvSpPr>
      <dsp:spPr>
        <a:xfrm>
          <a:off x="647793" y="1316"/>
          <a:ext cx="9743689" cy="5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358" tIns="59358" rIns="59358" bIns="59358" numCol="1" spcCol="1270" anchor="ctr" anchorCtr="0">
          <a:noAutofit/>
        </a:bodyPr>
        <a:lstStyle/>
        <a:p>
          <a:pPr marL="0" lvl="0" indent="0" algn="l" defTabSz="844550">
            <a:lnSpc>
              <a:spcPct val="100000"/>
            </a:lnSpc>
            <a:spcBef>
              <a:spcPct val="0"/>
            </a:spcBef>
            <a:spcAft>
              <a:spcPct val="35000"/>
            </a:spcAft>
            <a:buNone/>
          </a:pPr>
          <a:r>
            <a:rPr lang="en-US" sz="1900" kern="1200" dirty="0"/>
            <a:t>Health Maintenance Organization (</a:t>
          </a:r>
          <a:r>
            <a:rPr lang="en-US" sz="1900" b="1" kern="1200" dirty="0"/>
            <a:t>HMO</a:t>
          </a:r>
          <a:r>
            <a:rPr lang="en-US" sz="1900" kern="1200" dirty="0"/>
            <a:t>) Plan </a:t>
          </a:r>
        </a:p>
      </dsp:txBody>
      <dsp:txXfrm>
        <a:off x="647793" y="1316"/>
        <a:ext cx="9743689" cy="560860"/>
      </dsp:txXfrm>
    </dsp:sp>
    <dsp:sp modelId="{71064980-B578-4ED1-B4F5-2A24CDCECF00}">
      <dsp:nvSpPr>
        <dsp:cNvPr id="0" name=""/>
        <dsp:cNvSpPr/>
      </dsp:nvSpPr>
      <dsp:spPr>
        <a:xfrm>
          <a:off x="0" y="702391"/>
          <a:ext cx="10391482" cy="560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2660FA-EE14-419C-BA56-2AB58126F4E0}">
      <dsp:nvSpPr>
        <dsp:cNvPr id="0" name=""/>
        <dsp:cNvSpPr/>
      </dsp:nvSpPr>
      <dsp:spPr>
        <a:xfrm>
          <a:off x="169660" y="828585"/>
          <a:ext cx="308473" cy="3084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C72D86-988C-4C41-A218-3D77B472C092}">
      <dsp:nvSpPr>
        <dsp:cNvPr id="0" name=""/>
        <dsp:cNvSpPr/>
      </dsp:nvSpPr>
      <dsp:spPr>
        <a:xfrm>
          <a:off x="647793" y="702391"/>
          <a:ext cx="9743689" cy="5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358" tIns="59358" rIns="59358" bIns="59358" numCol="1" spcCol="1270" anchor="ctr" anchorCtr="0">
          <a:noAutofit/>
        </a:bodyPr>
        <a:lstStyle/>
        <a:p>
          <a:pPr marL="0" lvl="0" indent="0" algn="l" defTabSz="844550">
            <a:lnSpc>
              <a:spcPct val="100000"/>
            </a:lnSpc>
            <a:spcBef>
              <a:spcPct val="0"/>
            </a:spcBef>
            <a:spcAft>
              <a:spcPct val="35000"/>
            </a:spcAft>
            <a:buNone/>
          </a:pPr>
          <a:r>
            <a:rPr lang="en-US" sz="1900" kern="1200" dirty="0"/>
            <a:t>HMO Point-of-Service (</a:t>
          </a:r>
          <a:r>
            <a:rPr lang="en-US" sz="1900" b="1" kern="1200" dirty="0"/>
            <a:t>HMO POS</a:t>
          </a:r>
          <a:r>
            <a:rPr lang="en-US" sz="1900" kern="1200" dirty="0"/>
            <a:t>) Plan </a:t>
          </a:r>
        </a:p>
      </dsp:txBody>
      <dsp:txXfrm>
        <a:off x="647793" y="702391"/>
        <a:ext cx="9743689" cy="560860"/>
      </dsp:txXfrm>
    </dsp:sp>
    <dsp:sp modelId="{4CC66B6B-F697-429B-AD28-2579291BE6D7}">
      <dsp:nvSpPr>
        <dsp:cNvPr id="0" name=""/>
        <dsp:cNvSpPr/>
      </dsp:nvSpPr>
      <dsp:spPr>
        <a:xfrm>
          <a:off x="0" y="1403466"/>
          <a:ext cx="10391482" cy="560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8FB28A-8924-4DFA-A761-FE7E98E5355E}">
      <dsp:nvSpPr>
        <dsp:cNvPr id="0" name=""/>
        <dsp:cNvSpPr/>
      </dsp:nvSpPr>
      <dsp:spPr>
        <a:xfrm>
          <a:off x="169660" y="1529660"/>
          <a:ext cx="308473" cy="3084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BB20AF-3682-46F8-AEEF-9950B2566541}">
      <dsp:nvSpPr>
        <dsp:cNvPr id="0" name=""/>
        <dsp:cNvSpPr/>
      </dsp:nvSpPr>
      <dsp:spPr>
        <a:xfrm>
          <a:off x="647793" y="1403466"/>
          <a:ext cx="9743689" cy="5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358" tIns="59358" rIns="59358" bIns="59358" numCol="1" spcCol="1270" anchor="ctr" anchorCtr="0">
          <a:noAutofit/>
        </a:bodyPr>
        <a:lstStyle/>
        <a:p>
          <a:pPr marL="0" lvl="0" indent="0" algn="l" defTabSz="844550">
            <a:lnSpc>
              <a:spcPct val="100000"/>
            </a:lnSpc>
            <a:spcBef>
              <a:spcPct val="0"/>
            </a:spcBef>
            <a:spcAft>
              <a:spcPct val="35000"/>
            </a:spcAft>
            <a:buNone/>
          </a:pPr>
          <a:r>
            <a:rPr lang="en-US" sz="1900" kern="1200" dirty="0"/>
            <a:t>Medical Savings Account (</a:t>
          </a:r>
          <a:r>
            <a:rPr lang="en-US" sz="1900" b="1" kern="1200" dirty="0"/>
            <a:t>MSA</a:t>
          </a:r>
          <a:r>
            <a:rPr lang="en-US" sz="1900" kern="1200" dirty="0"/>
            <a:t>) Plan </a:t>
          </a:r>
        </a:p>
      </dsp:txBody>
      <dsp:txXfrm>
        <a:off x="647793" y="1403466"/>
        <a:ext cx="9743689" cy="560860"/>
      </dsp:txXfrm>
    </dsp:sp>
    <dsp:sp modelId="{E56F3112-0CB9-4CD8-8403-81A0E876738E}">
      <dsp:nvSpPr>
        <dsp:cNvPr id="0" name=""/>
        <dsp:cNvSpPr/>
      </dsp:nvSpPr>
      <dsp:spPr>
        <a:xfrm>
          <a:off x="0" y="2104542"/>
          <a:ext cx="10391482" cy="560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651C9B-F7C9-41F7-B9DE-728A61B5412B}">
      <dsp:nvSpPr>
        <dsp:cNvPr id="0" name=""/>
        <dsp:cNvSpPr/>
      </dsp:nvSpPr>
      <dsp:spPr>
        <a:xfrm>
          <a:off x="169660" y="2230735"/>
          <a:ext cx="308473" cy="3084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75BF60-56C9-475A-9C20-73E4993FA009}">
      <dsp:nvSpPr>
        <dsp:cNvPr id="0" name=""/>
        <dsp:cNvSpPr/>
      </dsp:nvSpPr>
      <dsp:spPr>
        <a:xfrm>
          <a:off x="647793" y="2104542"/>
          <a:ext cx="9743689" cy="5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358" tIns="59358" rIns="59358" bIns="59358" numCol="1" spcCol="1270" anchor="ctr" anchorCtr="0">
          <a:noAutofit/>
        </a:bodyPr>
        <a:lstStyle/>
        <a:p>
          <a:pPr marL="0" lvl="0" indent="0" algn="l" defTabSz="844550">
            <a:lnSpc>
              <a:spcPct val="100000"/>
            </a:lnSpc>
            <a:spcBef>
              <a:spcPct val="0"/>
            </a:spcBef>
            <a:spcAft>
              <a:spcPct val="35000"/>
            </a:spcAft>
            <a:buNone/>
          </a:pPr>
          <a:r>
            <a:rPr lang="en-US" sz="1900" kern="1200" dirty="0"/>
            <a:t>Preferred Provider Organization (</a:t>
          </a:r>
          <a:r>
            <a:rPr lang="en-US" sz="1900" b="1" kern="1200" dirty="0"/>
            <a:t>PPO</a:t>
          </a:r>
          <a:r>
            <a:rPr lang="en-US" sz="1900" kern="1200" dirty="0"/>
            <a:t>) Plan </a:t>
          </a:r>
        </a:p>
      </dsp:txBody>
      <dsp:txXfrm>
        <a:off x="647793" y="2104542"/>
        <a:ext cx="9743689" cy="560860"/>
      </dsp:txXfrm>
    </dsp:sp>
    <dsp:sp modelId="{2A502796-10A7-43F3-AE85-59AEE46E6041}">
      <dsp:nvSpPr>
        <dsp:cNvPr id="0" name=""/>
        <dsp:cNvSpPr/>
      </dsp:nvSpPr>
      <dsp:spPr>
        <a:xfrm>
          <a:off x="0" y="2805617"/>
          <a:ext cx="10391482" cy="560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2A4BBC-6821-400F-A57C-E485D7CC013C}">
      <dsp:nvSpPr>
        <dsp:cNvPr id="0" name=""/>
        <dsp:cNvSpPr/>
      </dsp:nvSpPr>
      <dsp:spPr>
        <a:xfrm>
          <a:off x="169660" y="2931810"/>
          <a:ext cx="308473" cy="30847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D3B40-A381-4072-9911-780F842EF2AA}">
      <dsp:nvSpPr>
        <dsp:cNvPr id="0" name=""/>
        <dsp:cNvSpPr/>
      </dsp:nvSpPr>
      <dsp:spPr>
        <a:xfrm>
          <a:off x="647793" y="2805617"/>
          <a:ext cx="9743689" cy="5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358" tIns="59358" rIns="59358" bIns="59358" numCol="1" spcCol="1270" anchor="ctr" anchorCtr="0">
          <a:noAutofit/>
        </a:bodyPr>
        <a:lstStyle/>
        <a:p>
          <a:pPr marL="0" lvl="0" indent="0" algn="l" defTabSz="844550">
            <a:lnSpc>
              <a:spcPct val="100000"/>
            </a:lnSpc>
            <a:spcBef>
              <a:spcPct val="0"/>
            </a:spcBef>
            <a:spcAft>
              <a:spcPct val="35000"/>
            </a:spcAft>
            <a:buNone/>
          </a:pPr>
          <a:r>
            <a:rPr lang="en-US" sz="1900" kern="1200" dirty="0"/>
            <a:t>Private Fee-for-Service (</a:t>
          </a:r>
          <a:r>
            <a:rPr lang="en-US" sz="1900" b="1" kern="1200" dirty="0"/>
            <a:t>PFFS</a:t>
          </a:r>
          <a:r>
            <a:rPr lang="en-US" sz="1900" kern="1200" dirty="0"/>
            <a:t>) Plan </a:t>
          </a:r>
        </a:p>
      </dsp:txBody>
      <dsp:txXfrm>
        <a:off x="647793" y="2805617"/>
        <a:ext cx="9743689" cy="560860"/>
      </dsp:txXfrm>
    </dsp:sp>
    <dsp:sp modelId="{2356E0A7-D8A2-4B0D-B3DE-0D670E041F3E}">
      <dsp:nvSpPr>
        <dsp:cNvPr id="0" name=""/>
        <dsp:cNvSpPr/>
      </dsp:nvSpPr>
      <dsp:spPr>
        <a:xfrm>
          <a:off x="0" y="3506692"/>
          <a:ext cx="10391482" cy="560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286DA1-AE5E-4FFB-8C41-2310A6B70048}">
      <dsp:nvSpPr>
        <dsp:cNvPr id="0" name=""/>
        <dsp:cNvSpPr/>
      </dsp:nvSpPr>
      <dsp:spPr>
        <a:xfrm>
          <a:off x="169660" y="3632886"/>
          <a:ext cx="308473" cy="30847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9C56E1-B125-4ED0-B54F-13779CBDF00A}">
      <dsp:nvSpPr>
        <dsp:cNvPr id="0" name=""/>
        <dsp:cNvSpPr/>
      </dsp:nvSpPr>
      <dsp:spPr>
        <a:xfrm>
          <a:off x="647793" y="3506692"/>
          <a:ext cx="9743689" cy="560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358" tIns="59358" rIns="59358" bIns="59358" numCol="1" spcCol="1270" anchor="ctr" anchorCtr="0">
          <a:noAutofit/>
        </a:bodyPr>
        <a:lstStyle/>
        <a:p>
          <a:pPr marL="0" lvl="0" indent="0" algn="l" defTabSz="844550">
            <a:lnSpc>
              <a:spcPct val="100000"/>
            </a:lnSpc>
            <a:spcBef>
              <a:spcPct val="0"/>
            </a:spcBef>
            <a:spcAft>
              <a:spcPct val="35000"/>
            </a:spcAft>
            <a:buNone/>
          </a:pPr>
          <a:r>
            <a:rPr lang="en-US" sz="1900" kern="1200" dirty="0"/>
            <a:t>Special Needs Plan (</a:t>
          </a:r>
          <a:r>
            <a:rPr lang="en-US" sz="1900" b="1" kern="1200" dirty="0"/>
            <a:t>SNP</a:t>
          </a:r>
          <a:r>
            <a:rPr lang="en-US" sz="1900" kern="1200" dirty="0"/>
            <a:t>)  </a:t>
          </a:r>
        </a:p>
      </dsp:txBody>
      <dsp:txXfrm>
        <a:off x="647793" y="3506692"/>
        <a:ext cx="9743689" cy="5608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D0CF0-65A0-4D5A-9FFF-E6FAE8DF26DD}">
      <dsp:nvSpPr>
        <dsp:cNvPr id="0" name=""/>
        <dsp:cNvSpPr/>
      </dsp:nvSpPr>
      <dsp:spPr>
        <a:xfrm>
          <a:off x="0" y="33951"/>
          <a:ext cx="11493784" cy="1007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i="0" kern="1200" baseline="0" dirty="0">
              <a:latin typeface="Century Gothic" panose="020B0502020202020204" pitchFamily="34" charset="0"/>
            </a:rPr>
            <a:t>Original Medicare</a:t>
          </a:r>
          <a:endParaRPr lang="en-US" sz="4200" kern="1200" dirty="0">
            <a:latin typeface="Century Gothic" panose="020B0502020202020204" pitchFamily="34" charset="0"/>
          </a:endParaRPr>
        </a:p>
      </dsp:txBody>
      <dsp:txXfrm>
        <a:off x="49176" y="83127"/>
        <a:ext cx="11395432" cy="909018"/>
      </dsp:txXfrm>
    </dsp:sp>
    <dsp:sp modelId="{C5DAC069-6853-46CA-82D2-C0B20094C466}">
      <dsp:nvSpPr>
        <dsp:cNvPr id="0" name=""/>
        <dsp:cNvSpPr/>
      </dsp:nvSpPr>
      <dsp:spPr>
        <a:xfrm>
          <a:off x="0" y="1041321"/>
          <a:ext cx="11493784" cy="2738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928"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b="0" i="0" kern="1200" baseline="0" dirty="0"/>
            <a:t>Majority of Hospitals and Providers participate with Medicare	</a:t>
          </a:r>
          <a:r>
            <a:rPr lang="en-US" sz="3300" b="0" i="0" kern="1200" baseline="0" dirty="0">
              <a:hlinkClick xmlns:r="http://schemas.openxmlformats.org/officeDocument/2006/relationships" r:id="rId1"/>
            </a:rPr>
            <a:t>https://www.medicare.gov/care-compare</a:t>
          </a:r>
          <a:r>
            <a:rPr lang="en-US" sz="3300" b="0" i="0" kern="1200" baseline="0" dirty="0"/>
            <a:t> </a:t>
          </a:r>
          <a:endParaRPr lang="en-US" sz="3300" kern="1200" dirty="0"/>
        </a:p>
        <a:p>
          <a:pPr marL="285750" lvl="1" indent="-285750" algn="l" defTabSz="1466850">
            <a:lnSpc>
              <a:spcPct val="90000"/>
            </a:lnSpc>
            <a:spcBef>
              <a:spcPct val="0"/>
            </a:spcBef>
            <a:spcAft>
              <a:spcPct val="20000"/>
            </a:spcAft>
            <a:buChar char="•"/>
          </a:pPr>
          <a:r>
            <a:rPr lang="en-US" sz="3300" b="0" i="0" kern="1200" baseline="0" dirty="0"/>
            <a:t>Out of state coverage as long as Medicare participation</a:t>
          </a:r>
          <a:endParaRPr lang="en-US" sz="3300" kern="1200" dirty="0"/>
        </a:p>
        <a:p>
          <a:pPr marL="285750" lvl="1" indent="-285750" algn="l" defTabSz="1466850">
            <a:lnSpc>
              <a:spcPct val="90000"/>
            </a:lnSpc>
            <a:spcBef>
              <a:spcPct val="0"/>
            </a:spcBef>
            <a:spcAft>
              <a:spcPct val="20000"/>
            </a:spcAft>
            <a:buChar char="•"/>
          </a:pPr>
          <a:r>
            <a:rPr lang="en-US" sz="3300" b="0" i="0" kern="1200" baseline="0" dirty="0"/>
            <a:t>In most cases you don’t need a referral to see a specialist </a:t>
          </a:r>
          <a:endParaRPr lang="en-US" sz="3300" kern="1200" dirty="0"/>
        </a:p>
        <a:p>
          <a:pPr marL="285750" lvl="1" indent="-285750" algn="l" defTabSz="1466850">
            <a:lnSpc>
              <a:spcPct val="90000"/>
            </a:lnSpc>
            <a:spcBef>
              <a:spcPct val="0"/>
            </a:spcBef>
            <a:spcAft>
              <a:spcPct val="20000"/>
            </a:spcAft>
            <a:buChar char="•"/>
          </a:pPr>
          <a:r>
            <a:rPr lang="en-US" sz="3300" b="0" i="0" kern="1200" baseline="0" dirty="0"/>
            <a:t>Emergency care is the same across all states </a:t>
          </a:r>
          <a:r>
            <a:rPr lang="en-US" sz="3300" kern="1200" dirty="0"/>
            <a:t> </a:t>
          </a:r>
        </a:p>
      </dsp:txBody>
      <dsp:txXfrm>
        <a:off x="0" y="1041321"/>
        <a:ext cx="11493784" cy="27386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15748-C8ED-4836-8788-F37C5AA2F64F}">
      <dsp:nvSpPr>
        <dsp:cNvPr id="0" name=""/>
        <dsp:cNvSpPr/>
      </dsp:nvSpPr>
      <dsp:spPr>
        <a:xfrm>
          <a:off x="0" y="217472"/>
          <a:ext cx="10514031"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dirty="0">
              <a:latin typeface="Century Gothic" panose="020B0502020202020204" pitchFamily="34" charset="0"/>
            </a:rPr>
            <a:t>Medicare Advantage</a:t>
          </a:r>
          <a:endParaRPr lang="en-US" sz="4200" kern="1200" dirty="0">
            <a:latin typeface="Century Gothic" panose="020B0502020202020204" pitchFamily="34" charset="0"/>
          </a:endParaRPr>
        </a:p>
      </dsp:txBody>
      <dsp:txXfrm>
        <a:off x="59399" y="276871"/>
        <a:ext cx="10395233" cy="1098002"/>
      </dsp:txXfrm>
    </dsp:sp>
    <dsp:sp modelId="{88B7B22B-844F-42FD-9408-9CEBE11626D6}">
      <dsp:nvSpPr>
        <dsp:cNvPr id="0" name=""/>
        <dsp:cNvSpPr/>
      </dsp:nvSpPr>
      <dsp:spPr>
        <a:xfrm>
          <a:off x="0" y="1434273"/>
          <a:ext cx="10514031" cy="2287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2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Century Gothic" panose="020B0502020202020204" pitchFamily="34" charset="0"/>
            </a:rPr>
            <a:t>Many hospitals and Providers </a:t>
          </a:r>
          <a:r>
            <a:rPr lang="en-US" sz="2000" u="sng" kern="1200" dirty="0">
              <a:latin typeface="Century Gothic" panose="020B0502020202020204" pitchFamily="34" charset="0"/>
            </a:rPr>
            <a:t>do not </a:t>
          </a:r>
          <a:r>
            <a:rPr lang="en-US" sz="2000" kern="1200" dirty="0">
              <a:latin typeface="Century Gothic" panose="020B0502020202020204" pitchFamily="34" charset="0"/>
            </a:rPr>
            <a:t>participate with Medicare Advantage Plans</a:t>
          </a:r>
        </a:p>
        <a:p>
          <a:pPr marL="228600" lvl="1" indent="-228600" algn="l" defTabSz="889000">
            <a:lnSpc>
              <a:spcPct val="90000"/>
            </a:lnSpc>
            <a:spcBef>
              <a:spcPct val="0"/>
            </a:spcBef>
            <a:spcAft>
              <a:spcPct val="20000"/>
            </a:spcAft>
            <a:buChar char="•"/>
          </a:pPr>
          <a:r>
            <a:rPr lang="en-US" sz="2000" kern="1200" dirty="0">
              <a:latin typeface="Century Gothic" panose="020B0502020202020204" pitchFamily="34" charset="0"/>
            </a:rPr>
            <a:t>Must confirm provider participation through insurance company websites </a:t>
          </a:r>
        </a:p>
        <a:p>
          <a:pPr marL="228600" lvl="1" indent="-228600" algn="l" defTabSz="889000">
            <a:lnSpc>
              <a:spcPct val="90000"/>
            </a:lnSpc>
            <a:spcBef>
              <a:spcPct val="0"/>
            </a:spcBef>
            <a:spcAft>
              <a:spcPct val="20000"/>
            </a:spcAft>
            <a:buChar char="•"/>
          </a:pPr>
          <a:r>
            <a:rPr lang="en-US" sz="2000" kern="1200" dirty="0">
              <a:latin typeface="Century Gothic" panose="020B0502020202020204" pitchFamily="34" charset="0"/>
            </a:rPr>
            <a:t>HMO plans exclude coverage for out of network providers and hospitals except for Emergency care</a:t>
          </a:r>
        </a:p>
        <a:p>
          <a:pPr marL="228600" lvl="1" indent="-228600" algn="l" defTabSz="889000">
            <a:lnSpc>
              <a:spcPct val="90000"/>
            </a:lnSpc>
            <a:spcBef>
              <a:spcPct val="0"/>
            </a:spcBef>
            <a:spcAft>
              <a:spcPct val="20000"/>
            </a:spcAft>
            <a:buChar char="•"/>
          </a:pPr>
          <a:r>
            <a:rPr lang="en-US" sz="2000" kern="1200" dirty="0">
              <a:latin typeface="Century Gothic" panose="020B0502020202020204" pitchFamily="34" charset="0"/>
            </a:rPr>
            <a:t>You may need to get a referral to see a specialist </a:t>
          </a:r>
        </a:p>
        <a:p>
          <a:pPr marL="228600" lvl="1" indent="-228600" algn="l" defTabSz="889000">
            <a:lnSpc>
              <a:spcPct val="90000"/>
            </a:lnSpc>
            <a:spcBef>
              <a:spcPct val="0"/>
            </a:spcBef>
            <a:spcAft>
              <a:spcPct val="20000"/>
            </a:spcAft>
            <a:buChar char="•"/>
          </a:pPr>
          <a:r>
            <a:rPr lang="en-US" sz="2000" kern="1200" dirty="0">
              <a:latin typeface="Century Gothic" panose="020B0502020202020204" pitchFamily="34" charset="0"/>
            </a:rPr>
            <a:t>Limited Travel or out of state coverage except for Emergency care </a:t>
          </a:r>
        </a:p>
      </dsp:txBody>
      <dsp:txXfrm>
        <a:off x="0" y="1434273"/>
        <a:ext cx="10514031" cy="22873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6F4D7-914F-44C0-BBDB-3A74D98F3AE6}">
      <dsp:nvSpPr>
        <dsp:cNvPr id="0" name=""/>
        <dsp:cNvSpPr/>
      </dsp:nvSpPr>
      <dsp:spPr>
        <a:xfrm>
          <a:off x="0" y="1167"/>
          <a:ext cx="5726433" cy="8132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t>Original Medicare</a:t>
          </a:r>
          <a:endParaRPr lang="en-US" sz="3100" kern="1200" dirty="0"/>
        </a:p>
      </dsp:txBody>
      <dsp:txXfrm>
        <a:off x="39699" y="40866"/>
        <a:ext cx="5647035" cy="733843"/>
      </dsp:txXfrm>
    </dsp:sp>
    <dsp:sp modelId="{EA3A42AA-CB95-455F-BC78-2B97239854A1}">
      <dsp:nvSpPr>
        <dsp:cNvPr id="0" name=""/>
        <dsp:cNvSpPr/>
      </dsp:nvSpPr>
      <dsp:spPr>
        <a:xfrm>
          <a:off x="0" y="903688"/>
          <a:ext cx="5726433" cy="8132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entury Gothic" panose="020B0502020202020204" pitchFamily="34" charset="0"/>
            </a:rPr>
            <a:t>Part A – Most Medi-gap plans pay 100% of care along with Medicare.</a:t>
          </a:r>
        </a:p>
      </dsp:txBody>
      <dsp:txXfrm>
        <a:off x="39699" y="943387"/>
        <a:ext cx="5647035" cy="733843"/>
      </dsp:txXfrm>
    </dsp:sp>
    <dsp:sp modelId="{17B46402-DBD5-4F48-904D-E5C12C721308}">
      <dsp:nvSpPr>
        <dsp:cNvPr id="0" name=""/>
        <dsp:cNvSpPr/>
      </dsp:nvSpPr>
      <dsp:spPr>
        <a:xfrm>
          <a:off x="0" y="1716929"/>
          <a:ext cx="5726433" cy="1443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814"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latin typeface="Century Gothic" panose="020B0502020202020204" pitchFamily="34" charset="0"/>
            </a:rPr>
            <a:t>Part B –covered services, you usually pay 20% of Medicare- </a:t>
          </a:r>
          <a:r>
            <a:rPr lang="en-US" sz="2400" u="sng" kern="1200" dirty="0">
              <a:latin typeface="Century Gothic" panose="020B0502020202020204" pitchFamily="34" charset="0"/>
            </a:rPr>
            <a:t>approved </a:t>
          </a:r>
          <a:r>
            <a:rPr lang="en-US" sz="2400" kern="1200" dirty="0">
              <a:latin typeface="Century Gothic" panose="020B0502020202020204" pitchFamily="34" charset="0"/>
            </a:rPr>
            <a:t>amount after you meet the deductible. </a:t>
          </a:r>
        </a:p>
      </dsp:txBody>
      <dsp:txXfrm>
        <a:off x="0" y="1716929"/>
        <a:ext cx="5726433" cy="14438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037B1-E329-4C4D-9277-D1EF3428BF47}">
      <dsp:nvSpPr>
        <dsp:cNvPr id="0" name=""/>
        <dsp:cNvSpPr/>
      </dsp:nvSpPr>
      <dsp:spPr>
        <a:xfrm>
          <a:off x="0" y="2944"/>
          <a:ext cx="8158056" cy="12961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C53F44-DE07-48BF-A23F-7BB61C4A25C6}">
      <dsp:nvSpPr>
        <dsp:cNvPr id="0" name=""/>
        <dsp:cNvSpPr/>
      </dsp:nvSpPr>
      <dsp:spPr>
        <a:xfrm>
          <a:off x="392080" y="294575"/>
          <a:ext cx="713571" cy="7128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F9ECDC-EA66-41DD-A6E1-43A9D840F495}">
      <dsp:nvSpPr>
        <dsp:cNvPr id="0" name=""/>
        <dsp:cNvSpPr/>
      </dsp:nvSpPr>
      <dsp:spPr>
        <a:xfrm>
          <a:off x="1497732" y="2944"/>
          <a:ext cx="3671125" cy="1377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748" tIns="145748" rIns="145748" bIns="145748" numCol="1" spcCol="1270" anchor="ctr" anchorCtr="0">
          <a:noAutofit/>
        </a:bodyPr>
        <a:lstStyle/>
        <a:p>
          <a:pPr marL="0" lvl="0" indent="0" algn="l" defTabSz="755650">
            <a:lnSpc>
              <a:spcPct val="100000"/>
            </a:lnSpc>
            <a:spcBef>
              <a:spcPct val="0"/>
            </a:spcBef>
            <a:spcAft>
              <a:spcPct val="35000"/>
            </a:spcAft>
            <a:buNone/>
          </a:pPr>
          <a:r>
            <a:rPr lang="en-US" sz="1700" kern="1200" dirty="0">
              <a:latin typeface="Century Gothic" panose="020B0502020202020204" pitchFamily="34" charset="0"/>
            </a:rPr>
            <a:t>You are </a:t>
          </a:r>
          <a:r>
            <a:rPr lang="en-US" sz="1700" b="1" u="sng" kern="1200" dirty="0">
              <a:latin typeface="Century Gothic" panose="020B0502020202020204" pitchFamily="34" charset="0"/>
            </a:rPr>
            <a:t>not</a:t>
          </a:r>
          <a:r>
            <a:rPr lang="en-US" sz="1700" kern="1200" dirty="0">
              <a:latin typeface="Century Gothic" panose="020B0502020202020204" pitchFamily="34" charset="0"/>
            </a:rPr>
            <a:t> required to join a Medicare Advantage plan &amp; may stay on Original Medicare.  </a:t>
          </a:r>
        </a:p>
      </dsp:txBody>
      <dsp:txXfrm>
        <a:off x="1497732" y="2944"/>
        <a:ext cx="3671125" cy="1377143"/>
      </dsp:txXfrm>
    </dsp:sp>
    <dsp:sp modelId="{EA0B3B11-890A-4D71-A96F-E3DFA7CEA318}">
      <dsp:nvSpPr>
        <dsp:cNvPr id="0" name=""/>
        <dsp:cNvSpPr/>
      </dsp:nvSpPr>
      <dsp:spPr>
        <a:xfrm>
          <a:off x="5168858" y="2944"/>
          <a:ext cx="2943833" cy="1377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748" tIns="145748" rIns="145748" bIns="145748"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Century Gothic" panose="020B0502020202020204" pitchFamily="34" charset="0"/>
            </a:rPr>
            <a:t>There is </a:t>
          </a:r>
          <a:r>
            <a:rPr lang="en-US" sz="2000" b="1" u="sng" kern="1200" dirty="0">
              <a:latin typeface="Century Gothic" panose="020B0502020202020204" pitchFamily="34" charset="0"/>
            </a:rPr>
            <a:t>no</a:t>
          </a:r>
          <a:r>
            <a:rPr lang="en-US" sz="2000" kern="1200" dirty="0">
              <a:latin typeface="Century Gothic" panose="020B0502020202020204" pitchFamily="34" charset="0"/>
            </a:rPr>
            <a:t> penalty if you do not join a Medicare Advantage plan.</a:t>
          </a:r>
        </a:p>
      </dsp:txBody>
      <dsp:txXfrm>
        <a:off x="5168858" y="2944"/>
        <a:ext cx="2943833" cy="1377143"/>
      </dsp:txXfrm>
    </dsp:sp>
    <dsp:sp modelId="{B45EB95C-C598-4AEE-94F7-9F091689A10D}">
      <dsp:nvSpPr>
        <dsp:cNvPr id="0" name=""/>
        <dsp:cNvSpPr/>
      </dsp:nvSpPr>
      <dsp:spPr>
        <a:xfrm>
          <a:off x="0" y="1724374"/>
          <a:ext cx="8158056" cy="12961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75D5B-9B2B-4DFF-A639-09D6FE949D98}">
      <dsp:nvSpPr>
        <dsp:cNvPr id="0" name=""/>
        <dsp:cNvSpPr/>
      </dsp:nvSpPr>
      <dsp:spPr>
        <a:xfrm>
          <a:off x="392080" y="2016004"/>
          <a:ext cx="713571" cy="7128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F79ACC-7D9C-4496-83AE-B3B4A0215DD3}">
      <dsp:nvSpPr>
        <dsp:cNvPr id="0" name=""/>
        <dsp:cNvSpPr/>
      </dsp:nvSpPr>
      <dsp:spPr>
        <a:xfrm>
          <a:off x="1497732" y="1724374"/>
          <a:ext cx="6614958" cy="1377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748" tIns="145748" rIns="145748" bIns="145748"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Century Gothic" panose="020B0502020202020204" pitchFamily="34" charset="0"/>
            </a:rPr>
            <a:t>You decide &amp; control if or when you join.                 </a:t>
          </a:r>
        </a:p>
      </dsp:txBody>
      <dsp:txXfrm>
        <a:off x="1497732" y="1724374"/>
        <a:ext cx="6614958" cy="1377143"/>
      </dsp:txXfrm>
    </dsp:sp>
    <dsp:sp modelId="{B9E9885B-1E30-44F1-85F9-BE0407F989F4}">
      <dsp:nvSpPr>
        <dsp:cNvPr id="0" name=""/>
        <dsp:cNvSpPr/>
      </dsp:nvSpPr>
      <dsp:spPr>
        <a:xfrm>
          <a:off x="0" y="3529756"/>
          <a:ext cx="8158056" cy="12961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8E003D-F176-4212-AC22-99659D9F5D49}">
      <dsp:nvSpPr>
        <dsp:cNvPr id="0" name=""/>
        <dsp:cNvSpPr/>
      </dsp:nvSpPr>
      <dsp:spPr>
        <a:xfrm>
          <a:off x="392464" y="3737433"/>
          <a:ext cx="713571" cy="71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482874-E51F-426D-92BE-1A08A608CE5A}">
      <dsp:nvSpPr>
        <dsp:cNvPr id="0" name=""/>
        <dsp:cNvSpPr/>
      </dsp:nvSpPr>
      <dsp:spPr>
        <a:xfrm>
          <a:off x="1498499" y="3445803"/>
          <a:ext cx="6565900" cy="1377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748" tIns="145748" rIns="145748" bIns="145748"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Century Gothic" panose="020B0502020202020204" pitchFamily="34" charset="0"/>
            </a:rPr>
            <a:t>To join a Medicare Advantage plan, you must have Medicare Part A and Part B, live in the plan’s service area &amp; except for Special Needs Plans, not have ESRD (End Stage Renal Disease).</a:t>
          </a:r>
        </a:p>
      </dsp:txBody>
      <dsp:txXfrm>
        <a:off x="1498499" y="3445803"/>
        <a:ext cx="6565900" cy="13771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904CD-3CC5-4552-8344-56C0F196215D}">
      <dsp:nvSpPr>
        <dsp:cNvPr id="0" name=""/>
        <dsp:cNvSpPr/>
      </dsp:nvSpPr>
      <dsp:spPr>
        <a:xfrm>
          <a:off x="0" y="593"/>
          <a:ext cx="11884006" cy="13876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08062D-7C32-4260-855D-9E1CE7C881EB}">
      <dsp:nvSpPr>
        <dsp:cNvPr id="0" name=""/>
        <dsp:cNvSpPr/>
      </dsp:nvSpPr>
      <dsp:spPr>
        <a:xfrm>
          <a:off x="419758" y="312810"/>
          <a:ext cx="763197" cy="7631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9E321-7486-43E7-A606-49027D03DFAF}">
      <dsp:nvSpPr>
        <dsp:cNvPr id="0" name=""/>
        <dsp:cNvSpPr/>
      </dsp:nvSpPr>
      <dsp:spPr>
        <a:xfrm>
          <a:off x="1602714" y="593"/>
          <a:ext cx="10281291" cy="1387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58" tIns="146858" rIns="146858" bIns="146858" numCol="1" spcCol="1270" anchor="ctr" anchorCtr="0">
          <a:noAutofit/>
        </a:bodyPr>
        <a:lstStyle/>
        <a:p>
          <a:pPr marL="0" lvl="0" indent="0" algn="l" defTabSz="755650">
            <a:lnSpc>
              <a:spcPct val="100000"/>
            </a:lnSpc>
            <a:spcBef>
              <a:spcPct val="0"/>
            </a:spcBef>
            <a:spcAft>
              <a:spcPct val="35000"/>
            </a:spcAft>
            <a:buNone/>
          </a:pPr>
          <a:r>
            <a:rPr lang="en-US" sz="1700" b="1" kern="1200" dirty="0">
              <a:latin typeface="Century Gothic" panose="020B0502020202020204" pitchFamily="34" charset="0"/>
            </a:rPr>
            <a:t>The Medicare Prescription Payment Plan </a:t>
          </a:r>
          <a:r>
            <a:rPr lang="en-US" sz="1700" kern="1200" dirty="0">
              <a:latin typeface="Century Gothic" panose="020B0502020202020204" pitchFamily="34" charset="0"/>
            </a:rPr>
            <a:t>This payment option works with your current drug coverage to help you manage your out-of-pocket costs for drugs covered by your plan by spreading them across the calendar year (January–December). This payment option might help you manage your expenses, but it </a:t>
          </a:r>
          <a:r>
            <a:rPr lang="en-US" sz="1700" b="1" kern="1200" dirty="0">
              <a:latin typeface="Century Gothic" panose="020B0502020202020204" pitchFamily="34" charset="0"/>
            </a:rPr>
            <a:t>doesn’t save you money or lower your drug costs</a:t>
          </a:r>
          <a:endParaRPr lang="en-US" sz="1700" kern="1200" dirty="0">
            <a:latin typeface="Century Gothic" panose="020B0502020202020204" pitchFamily="34" charset="0"/>
          </a:endParaRPr>
        </a:p>
      </dsp:txBody>
      <dsp:txXfrm>
        <a:off x="1602714" y="593"/>
        <a:ext cx="10281291" cy="1387631"/>
      </dsp:txXfrm>
    </dsp:sp>
    <dsp:sp modelId="{4EF19EB5-7990-44DD-AB98-508C99021D84}">
      <dsp:nvSpPr>
        <dsp:cNvPr id="0" name=""/>
        <dsp:cNvSpPr/>
      </dsp:nvSpPr>
      <dsp:spPr>
        <a:xfrm>
          <a:off x="0" y="1735132"/>
          <a:ext cx="11884006" cy="13876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8DF56F-15CD-4C08-9DFD-5129DB40F72F}">
      <dsp:nvSpPr>
        <dsp:cNvPr id="0" name=""/>
        <dsp:cNvSpPr/>
      </dsp:nvSpPr>
      <dsp:spPr>
        <a:xfrm>
          <a:off x="419758" y="2047349"/>
          <a:ext cx="763197" cy="7631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AA034A-B606-4B71-883B-165CD1B6552A}">
      <dsp:nvSpPr>
        <dsp:cNvPr id="0" name=""/>
        <dsp:cNvSpPr/>
      </dsp:nvSpPr>
      <dsp:spPr>
        <a:xfrm>
          <a:off x="1602714" y="1735132"/>
          <a:ext cx="10281291" cy="1387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58" tIns="146858" rIns="146858" bIns="146858" numCol="1" spcCol="1270" anchor="ctr" anchorCtr="0">
          <a:noAutofit/>
        </a:bodyPr>
        <a:lstStyle/>
        <a:p>
          <a:pPr marL="0" lvl="0" indent="0" algn="l" defTabSz="755650">
            <a:lnSpc>
              <a:spcPct val="100000"/>
            </a:lnSpc>
            <a:spcBef>
              <a:spcPct val="0"/>
            </a:spcBef>
            <a:spcAft>
              <a:spcPct val="35000"/>
            </a:spcAft>
            <a:buNone/>
          </a:pPr>
          <a:r>
            <a:rPr lang="en-US" sz="1700" kern="1200" dirty="0">
              <a:latin typeface="Century Gothic" panose="020B0502020202020204" pitchFamily="34" charset="0"/>
            </a:rPr>
            <a:t>If you select this payment option, each month you’ll continue to pay your plan premium (if you have one), and you’ll get a bill from your health or drug plan to pay for your prescription drugs (instead of paying the pharmacy). </a:t>
          </a:r>
          <a:r>
            <a:rPr lang="en-US" sz="1700" u="sng" kern="1200" dirty="0">
              <a:latin typeface="Century Gothic" panose="020B0502020202020204" pitchFamily="34" charset="0"/>
            </a:rPr>
            <a:t>All plans </a:t>
          </a:r>
          <a:r>
            <a:rPr lang="en-US" sz="1700" kern="1200" dirty="0">
              <a:latin typeface="Century Gothic" panose="020B0502020202020204" pitchFamily="34" charset="0"/>
            </a:rPr>
            <a:t>offer this payment option, participation is voluntary, and there’s no cost to participate in the Medicare Prescription Payment Plan. </a:t>
          </a:r>
        </a:p>
      </dsp:txBody>
      <dsp:txXfrm>
        <a:off x="1602714" y="1735132"/>
        <a:ext cx="10281291" cy="1387631"/>
      </dsp:txXfrm>
    </dsp:sp>
    <dsp:sp modelId="{A9A201D2-2192-4AE9-9427-6CB49ED5BA1D}">
      <dsp:nvSpPr>
        <dsp:cNvPr id="0" name=""/>
        <dsp:cNvSpPr/>
      </dsp:nvSpPr>
      <dsp:spPr>
        <a:xfrm>
          <a:off x="0" y="3469671"/>
          <a:ext cx="11884006" cy="13876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70526C-AA24-4D0E-81EB-9C86D37B57DE}">
      <dsp:nvSpPr>
        <dsp:cNvPr id="0" name=""/>
        <dsp:cNvSpPr/>
      </dsp:nvSpPr>
      <dsp:spPr>
        <a:xfrm>
          <a:off x="419758" y="3781888"/>
          <a:ext cx="763197" cy="7631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E82473-5E7C-4DF0-A39D-99C9AECCBC87}">
      <dsp:nvSpPr>
        <dsp:cNvPr id="0" name=""/>
        <dsp:cNvSpPr/>
      </dsp:nvSpPr>
      <dsp:spPr>
        <a:xfrm>
          <a:off x="1602714" y="3469671"/>
          <a:ext cx="10281291" cy="1387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58" tIns="146858" rIns="146858" bIns="146858" numCol="1" spcCol="1270" anchor="ctr" anchorCtr="0">
          <a:noAutofit/>
        </a:bodyPr>
        <a:lstStyle/>
        <a:p>
          <a:pPr marL="0" lvl="0" indent="0" algn="l" defTabSz="755650">
            <a:lnSpc>
              <a:spcPct val="100000"/>
            </a:lnSpc>
            <a:spcBef>
              <a:spcPct val="0"/>
            </a:spcBef>
            <a:spcAft>
              <a:spcPct val="35000"/>
            </a:spcAft>
            <a:buNone/>
          </a:pPr>
          <a:r>
            <a:rPr lang="en-US" sz="1700" kern="1200" dirty="0">
              <a:latin typeface="Century Gothic" panose="020B0502020202020204" pitchFamily="34" charset="0"/>
            </a:rPr>
            <a:t>Beginning in </a:t>
          </a:r>
          <a:r>
            <a:rPr lang="en-US" sz="1700" b="1" kern="1200" dirty="0">
              <a:latin typeface="Century Gothic" panose="020B0502020202020204" pitchFamily="34" charset="0"/>
            </a:rPr>
            <a:t>2026</a:t>
          </a:r>
          <a:r>
            <a:rPr lang="en-US" sz="1700" kern="1200" dirty="0">
              <a:latin typeface="Century Gothic" panose="020B0502020202020204" pitchFamily="34" charset="0"/>
            </a:rPr>
            <a:t>, participating plans will </a:t>
          </a:r>
          <a:r>
            <a:rPr lang="en-US" sz="1700" b="1" kern="1200" dirty="0">
              <a:latin typeface="Century Gothic" panose="020B0502020202020204" pitchFamily="34" charset="0"/>
            </a:rPr>
            <a:t>automatically re-enroll individuals unless they specifically opt out</a:t>
          </a:r>
          <a:r>
            <a:rPr lang="en-US" sz="1700" kern="1200" dirty="0">
              <a:latin typeface="Century Gothic" panose="020B0502020202020204" pitchFamily="34" charset="0"/>
            </a:rPr>
            <a:t>. If you change to a different Medicare plan, you will need to opt-in to the payment plan again with your new insurer to continue.</a:t>
          </a:r>
        </a:p>
      </dsp:txBody>
      <dsp:txXfrm>
        <a:off x="1602714" y="3469671"/>
        <a:ext cx="10281291" cy="138763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FC58E38-F2CA-2742-9341-F860810B9D94}" type="datetimeFigureOut">
              <a:rPr lang="en-US" smtClean="0"/>
              <a:t>11/14/2025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F7D4A1E-73AD-1140-ACA2-9434FBF1BD24}" type="slidenum">
              <a:rPr lang="en-US" smtClean="0"/>
              <a:t>‹#›</a:t>
            </a:fld>
            <a:endParaRPr lang="en-US" dirty="0"/>
          </a:p>
        </p:txBody>
      </p:sp>
    </p:spTree>
    <p:extLst>
      <p:ext uri="{BB962C8B-B14F-4D97-AF65-F5344CB8AC3E}">
        <p14:creationId xmlns:p14="http://schemas.microsoft.com/office/powerpoint/2010/main" val="19284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7D4A1E-73AD-1140-ACA2-9434FBF1BD24}" type="slidenum">
              <a:rPr lang="en-US" smtClean="0"/>
              <a:t>23</a:t>
            </a:fld>
            <a:endParaRPr lang="en-US" dirty="0"/>
          </a:p>
        </p:txBody>
      </p:sp>
    </p:spTree>
    <p:extLst>
      <p:ext uri="{BB962C8B-B14F-4D97-AF65-F5344CB8AC3E}">
        <p14:creationId xmlns:p14="http://schemas.microsoft.com/office/powerpoint/2010/main" val="2756373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0CF3F-0E1C-968A-C457-53AAD6A17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370E5-BDE7-3D6B-C913-1676B55DD4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433BDB-5EA4-5CBD-AE71-6F7D0CC686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61533F-4F57-5280-77BA-33AC2395592C}"/>
              </a:ext>
            </a:extLst>
          </p:cNvPr>
          <p:cNvSpPr>
            <a:spLocks noGrp="1"/>
          </p:cNvSpPr>
          <p:nvPr>
            <p:ph type="sldNum" sz="quarter" idx="5"/>
          </p:nvPr>
        </p:nvSpPr>
        <p:spPr/>
        <p:txBody>
          <a:bodyPr/>
          <a:lstStyle/>
          <a:p>
            <a:fld id="{0F7D4A1E-73AD-1140-ACA2-9434FBF1BD24}" type="slidenum">
              <a:rPr lang="en-US" smtClean="0"/>
              <a:t>24</a:t>
            </a:fld>
            <a:endParaRPr lang="en-US" dirty="0"/>
          </a:p>
        </p:txBody>
      </p:sp>
    </p:spTree>
    <p:extLst>
      <p:ext uri="{BB962C8B-B14F-4D97-AF65-F5344CB8AC3E}">
        <p14:creationId xmlns:p14="http://schemas.microsoft.com/office/powerpoint/2010/main" val="1038410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EEE3F-CB70-516F-0BB6-FB34ABD12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5F510-C38E-1AAD-9381-6A4E592E83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D87CB7-88D9-2372-8CA5-D5764251A3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B70761-5F3A-C617-A98A-6EFF88EF2EE3}"/>
              </a:ext>
            </a:extLst>
          </p:cNvPr>
          <p:cNvSpPr>
            <a:spLocks noGrp="1"/>
          </p:cNvSpPr>
          <p:nvPr>
            <p:ph type="sldNum" sz="quarter" idx="5"/>
          </p:nvPr>
        </p:nvSpPr>
        <p:spPr/>
        <p:txBody>
          <a:bodyPr/>
          <a:lstStyle/>
          <a:p>
            <a:fld id="{0F7D4A1E-73AD-1140-ACA2-9434FBF1BD24}" type="slidenum">
              <a:rPr lang="en-US" smtClean="0"/>
              <a:t>25</a:t>
            </a:fld>
            <a:endParaRPr lang="en-US" dirty="0"/>
          </a:p>
        </p:txBody>
      </p:sp>
    </p:spTree>
    <p:extLst>
      <p:ext uri="{BB962C8B-B14F-4D97-AF65-F5344CB8AC3E}">
        <p14:creationId xmlns:p14="http://schemas.microsoft.com/office/powerpoint/2010/main" val="3153445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FD3B7-C37C-5CBE-F094-9A54601F1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57D37-4EE8-64A1-FAF1-A777E7F7E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0EE33-5043-7A4D-443D-667DD1FD11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BB6CCC-9919-E85D-4C20-9A79DEDCAE16}"/>
              </a:ext>
            </a:extLst>
          </p:cNvPr>
          <p:cNvSpPr>
            <a:spLocks noGrp="1"/>
          </p:cNvSpPr>
          <p:nvPr>
            <p:ph type="sldNum" sz="quarter" idx="5"/>
          </p:nvPr>
        </p:nvSpPr>
        <p:spPr/>
        <p:txBody>
          <a:bodyPr/>
          <a:lstStyle/>
          <a:p>
            <a:fld id="{0F7D4A1E-73AD-1140-ACA2-9434FBF1BD24}" type="slidenum">
              <a:rPr lang="en-US" smtClean="0"/>
              <a:t>26</a:t>
            </a:fld>
            <a:endParaRPr lang="en-US" dirty="0"/>
          </a:p>
        </p:txBody>
      </p:sp>
    </p:spTree>
    <p:extLst>
      <p:ext uri="{BB962C8B-B14F-4D97-AF65-F5344CB8AC3E}">
        <p14:creationId xmlns:p14="http://schemas.microsoft.com/office/powerpoint/2010/main" val="1583428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7D4A1E-73AD-1140-ACA2-9434FBF1BD24}" type="slidenum">
              <a:rPr lang="en-US" smtClean="0"/>
              <a:t>27</a:t>
            </a:fld>
            <a:endParaRPr lang="en-US" dirty="0"/>
          </a:p>
        </p:txBody>
      </p:sp>
    </p:spTree>
    <p:extLst>
      <p:ext uri="{BB962C8B-B14F-4D97-AF65-F5344CB8AC3E}">
        <p14:creationId xmlns:p14="http://schemas.microsoft.com/office/powerpoint/2010/main" val="1230015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2389-E9ED-AF46-ACAB-0F3E201528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6C60C9-0BE6-254C-ABA0-DF9B0EC8D6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03D4F7-463E-774C-A48A-4973EE475489}"/>
              </a:ext>
            </a:extLst>
          </p:cNvPr>
          <p:cNvSpPr>
            <a:spLocks noGrp="1"/>
          </p:cNvSpPr>
          <p:nvPr>
            <p:ph type="dt" sz="half" idx="10"/>
          </p:nvPr>
        </p:nvSpPr>
        <p:spPr/>
        <p:txBody>
          <a:bodyPr/>
          <a:lstStyle/>
          <a:p>
            <a:fld id="{18C43E59-0DFB-724B-9B64-32AD9C7FC4C2}" type="datetime1">
              <a:rPr lang="en-US" smtClean="0"/>
              <a:t>11/14/2025</a:t>
            </a:fld>
            <a:endParaRPr lang="en-US" dirty="0"/>
          </a:p>
        </p:txBody>
      </p:sp>
      <p:sp>
        <p:nvSpPr>
          <p:cNvPr id="5" name="Footer Placeholder 4">
            <a:extLst>
              <a:ext uri="{FF2B5EF4-FFF2-40B4-BE49-F238E27FC236}">
                <a16:creationId xmlns:a16="http://schemas.microsoft.com/office/drawing/2014/main" id="{A029CDC3-7318-9440-80F0-D8A20B0D1C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0E4DB7-D1EC-B54E-91EE-0BAAFF4E5869}"/>
              </a:ext>
            </a:extLst>
          </p:cNvPr>
          <p:cNvSpPr>
            <a:spLocks noGrp="1"/>
          </p:cNvSpPr>
          <p:nvPr>
            <p:ph type="sldNum" sz="quarter" idx="12"/>
          </p:nvPr>
        </p:nvSpPr>
        <p:spPr/>
        <p:txBody>
          <a:bodyPr/>
          <a:lstStyle/>
          <a:p>
            <a:fld id="{CCC54DED-9B8A-544F-8398-E5128DCC644F}" type="slidenum">
              <a:rPr lang="en-US" smtClean="0"/>
              <a:t>‹#›</a:t>
            </a:fld>
            <a:endParaRPr lang="en-US" dirty="0"/>
          </a:p>
        </p:txBody>
      </p:sp>
    </p:spTree>
    <p:extLst>
      <p:ext uri="{BB962C8B-B14F-4D97-AF65-F5344CB8AC3E}">
        <p14:creationId xmlns:p14="http://schemas.microsoft.com/office/powerpoint/2010/main" val="2835967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9DA8F-5FAB-3441-8FA0-AB8508D8C9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1E3929-A381-D745-B5A7-9074721DE3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9A250B-3043-1349-97BB-431F78471445}"/>
              </a:ext>
            </a:extLst>
          </p:cNvPr>
          <p:cNvSpPr>
            <a:spLocks noGrp="1"/>
          </p:cNvSpPr>
          <p:nvPr>
            <p:ph type="dt" sz="half" idx="10"/>
          </p:nvPr>
        </p:nvSpPr>
        <p:spPr/>
        <p:txBody>
          <a:bodyPr/>
          <a:lstStyle/>
          <a:p>
            <a:fld id="{5915778D-6F47-CF4F-BCA2-23BDA0747B49}" type="datetime1">
              <a:rPr lang="en-US" smtClean="0"/>
              <a:t>11/14/2025</a:t>
            </a:fld>
            <a:endParaRPr lang="en-US" dirty="0"/>
          </a:p>
        </p:txBody>
      </p:sp>
      <p:sp>
        <p:nvSpPr>
          <p:cNvPr id="5" name="Footer Placeholder 4">
            <a:extLst>
              <a:ext uri="{FF2B5EF4-FFF2-40B4-BE49-F238E27FC236}">
                <a16:creationId xmlns:a16="http://schemas.microsoft.com/office/drawing/2014/main" id="{70B25E4B-8832-CC4E-9685-3C482124D3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C16C5D-3817-B543-A1CC-26CEAF91C6E3}"/>
              </a:ext>
            </a:extLst>
          </p:cNvPr>
          <p:cNvSpPr>
            <a:spLocks noGrp="1"/>
          </p:cNvSpPr>
          <p:nvPr>
            <p:ph type="sldNum" sz="quarter" idx="12"/>
          </p:nvPr>
        </p:nvSpPr>
        <p:spPr/>
        <p:txBody>
          <a:bodyPr/>
          <a:lstStyle/>
          <a:p>
            <a:fld id="{CCC54DED-9B8A-544F-8398-E5128DCC644F}" type="slidenum">
              <a:rPr lang="en-US" smtClean="0"/>
              <a:t>‹#›</a:t>
            </a:fld>
            <a:endParaRPr lang="en-US" dirty="0"/>
          </a:p>
        </p:txBody>
      </p:sp>
    </p:spTree>
    <p:extLst>
      <p:ext uri="{BB962C8B-B14F-4D97-AF65-F5344CB8AC3E}">
        <p14:creationId xmlns:p14="http://schemas.microsoft.com/office/powerpoint/2010/main" val="1152774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FD73D0-539F-F846-8EEC-95733BF398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861CDD-12A8-F54D-B224-E929325D6A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A9BDE-C6DD-2C4C-BA66-FCA358724D7C}"/>
              </a:ext>
            </a:extLst>
          </p:cNvPr>
          <p:cNvSpPr>
            <a:spLocks noGrp="1"/>
          </p:cNvSpPr>
          <p:nvPr>
            <p:ph type="dt" sz="half" idx="10"/>
          </p:nvPr>
        </p:nvSpPr>
        <p:spPr/>
        <p:txBody>
          <a:bodyPr/>
          <a:lstStyle/>
          <a:p>
            <a:fld id="{7B20066A-B82C-1A46-91D1-90D1443713C8}" type="datetime1">
              <a:rPr lang="en-US" smtClean="0"/>
              <a:t>11/14/2025</a:t>
            </a:fld>
            <a:endParaRPr lang="en-US" dirty="0"/>
          </a:p>
        </p:txBody>
      </p:sp>
      <p:sp>
        <p:nvSpPr>
          <p:cNvPr id="5" name="Footer Placeholder 4">
            <a:extLst>
              <a:ext uri="{FF2B5EF4-FFF2-40B4-BE49-F238E27FC236}">
                <a16:creationId xmlns:a16="http://schemas.microsoft.com/office/drawing/2014/main" id="{3BF2D564-A2FB-1C47-A1EF-B898E961DB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382462-6865-AD41-9EE3-1E09EFDBDD13}"/>
              </a:ext>
            </a:extLst>
          </p:cNvPr>
          <p:cNvSpPr>
            <a:spLocks noGrp="1"/>
          </p:cNvSpPr>
          <p:nvPr>
            <p:ph type="sldNum" sz="quarter" idx="12"/>
          </p:nvPr>
        </p:nvSpPr>
        <p:spPr/>
        <p:txBody>
          <a:bodyPr/>
          <a:lstStyle/>
          <a:p>
            <a:fld id="{CCC54DED-9B8A-544F-8398-E5128DCC644F}" type="slidenum">
              <a:rPr lang="en-US" smtClean="0"/>
              <a:t>‹#›</a:t>
            </a:fld>
            <a:endParaRPr lang="en-US" dirty="0"/>
          </a:p>
        </p:txBody>
      </p:sp>
    </p:spTree>
    <p:extLst>
      <p:ext uri="{BB962C8B-B14F-4D97-AF65-F5344CB8AC3E}">
        <p14:creationId xmlns:p14="http://schemas.microsoft.com/office/powerpoint/2010/main" val="2328650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4C4D-354B-4C4D-A6E4-382C8C0BED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6BAFD8-09CB-5947-8430-3FE2D5D11C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E3061-F483-D244-89BD-D4F98D5D0DC7}"/>
              </a:ext>
            </a:extLst>
          </p:cNvPr>
          <p:cNvSpPr>
            <a:spLocks noGrp="1"/>
          </p:cNvSpPr>
          <p:nvPr>
            <p:ph type="dt" sz="half" idx="10"/>
          </p:nvPr>
        </p:nvSpPr>
        <p:spPr/>
        <p:txBody>
          <a:bodyPr/>
          <a:lstStyle/>
          <a:p>
            <a:fld id="{4618E71D-3819-EC4E-A9FB-2AA2F7FA0440}" type="datetime1">
              <a:rPr lang="en-US" smtClean="0"/>
              <a:t>11/14/2025</a:t>
            </a:fld>
            <a:endParaRPr lang="en-US" dirty="0"/>
          </a:p>
        </p:txBody>
      </p:sp>
      <p:sp>
        <p:nvSpPr>
          <p:cNvPr id="5" name="Footer Placeholder 4">
            <a:extLst>
              <a:ext uri="{FF2B5EF4-FFF2-40B4-BE49-F238E27FC236}">
                <a16:creationId xmlns:a16="http://schemas.microsoft.com/office/drawing/2014/main" id="{242F98ED-A79D-AE4B-9F44-B6DF95711C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B68F8B-9146-5A4C-B068-72091F4B9613}"/>
              </a:ext>
            </a:extLst>
          </p:cNvPr>
          <p:cNvSpPr>
            <a:spLocks noGrp="1"/>
          </p:cNvSpPr>
          <p:nvPr>
            <p:ph type="sldNum" sz="quarter" idx="12"/>
          </p:nvPr>
        </p:nvSpPr>
        <p:spPr/>
        <p:txBody>
          <a:bodyPr/>
          <a:lstStyle/>
          <a:p>
            <a:fld id="{CCC54DED-9B8A-544F-8398-E5128DCC644F}" type="slidenum">
              <a:rPr lang="en-US" smtClean="0"/>
              <a:t>‹#›</a:t>
            </a:fld>
            <a:endParaRPr lang="en-US" dirty="0"/>
          </a:p>
        </p:txBody>
      </p:sp>
    </p:spTree>
    <p:extLst>
      <p:ext uri="{BB962C8B-B14F-4D97-AF65-F5344CB8AC3E}">
        <p14:creationId xmlns:p14="http://schemas.microsoft.com/office/powerpoint/2010/main" val="2325921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7238D-2A8D-9047-A898-F880095C08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293406-0AD6-A946-809F-B7991C5F4C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88157-A693-1C4D-A0FE-1B6EF1708290}"/>
              </a:ext>
            </a:extLst>
          </p:cNvPr>
          <p:cNvSpPr>
            <a:spLocks noGrp="1"/>
          </p:cNvSpPr>
          <p:nvPr>
            <p:ph type="dt" sz="half" idx="10"/>
          </p:nvPr>
        </p:nvSpPr>
        <p:spPr/>
        <p:txBody>
          <a:bodyPr/>
          <a:lstStyle/>
          <a:p>
            <a:fld id="{AB4D028F-C300-7A49-BAD5-85924E612AA9}" type="datetime1">
              <a:rPr lang="en-US" smtClean="0"/>
              <a:t>11/14/2025</a:t>
            </a:fld>
            <a:endParaRPr lang="en-US" dirty="0"/>
          </a:p>
        </p:txBody>
      </p:sp>
      <p:sp>
        <p:nvSpPr>
          <p:cNvPr id="5" name="Footer Placeholder 4">
            <a:extLst>
              <a:ext uri="{FF2B5EF4-FFF2-40B4-BE49-F238E27FC236}">
                <a16:creationId xmlns:a16="http://schemas.microsoft.com/office/drawing/2014/main" id="{5D587636-7DD1-AC4F-AC26-445F6F81C1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413221-4760-384C-970B-185E9A6B10EC}"/>
              </a:ext>
            </a:extLst>
          </p:cNvPr>
          <p:cNvSpPr>
            <a:spLocks noGrp="1"/>
          </p:cNvSpPr>
          <p:nvPr>
            <p:ph type="sldNum" sz="quarter" idx="12"/>
          </p:nvPr>
        </p:nvSpPr>
        <p:spPr/>
        <p:txBody>
          <a:bodyPr/>
          <a:lstStyle/>
          <a:p>
            <a:fld id="{CCC54DED-9B8A-544F-8398-E5128DCC644F}" type="slidenum">
              <a:rPr lang="en-US" smtClean="0"/>
              <a:t>‹#›</a:t>
            </a:fld>
            <a:endParaRPr lang="en-US" dirty="0"/>
          </a:p>
        </p:txBody>
      </p:sp>
    </p:spTree>
    <p:extLst>
      <p:ext uri="{BB962C8B-B14F-4D97-AF65-F5344CB8AC3E}">
        <p14:creationId xmlns:p14="http://schemas.microsoft.com/office/powerpoint/2010/main" val="362359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2A70D-D28C-B542-9C79-381E0CB18D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2F48BC-8A79-F740-B3F3-977F5CC677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B411A7-C26A-5E4C-AD32-16A99A07A7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5EB8B9-5035-CA40-A826-BA3C40B0C085}"/>
              </a:ext>
            </a:extLst>
          </p:cNvPr>
          <p:cNvSpPr>
            <a:spLocks noGrp="1"/>
          </p:cNvSpPr>
          <p:nvPr>
            <p:ph type="dt" sz="half" idx="10"/>
          </p:nvPr>
        </p:nvSpPr>
        <p:spPr/>
        <p:txBody>
          <a:bodyPr/>
          <a:lstStyle/>
          <a:p>
            <a:fld id="{EC2A3A3C-5DD6-CB4F-896A-C90452BE23C1}" type="datetime1">
              <a:rPr lang="en-US" smtClean="0"/>
              <a:t>11/14/2025</a:t>
            </a:fld>
            <a:endParaRPr lang="en-US" dirty="0"/>
          </a:p>
        </p:txBody>
      </p:sp>
      <p:sp>
        <p:nvSpPr>
          <p:cNvPr id="6" name="Footer Placeholder 5">
            <a:extLst>
              <a:ext uri="{FF2B5EF4-FFF2-40B4-BE49-F238E27FC236}">
                <a16:creationId xmlns:a16="http://schemas.microsoft.com/office/drawing/2014/main" id="{29B95D1D-76F9-604A-981A-54BB3C03E5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F29BB4-1851-0142-B8E0-B011EEB96147}"/>
              </a:ext>
            </a:extLst>
          </p:cNvPr>
          <p:cNvSpPr>
            <a:spLocks noGrp="1"/>
          </p:cNvSpPr>
          <p:nvPr>
            <p:ph type="sldNum" sz="quarter" idx="12"/>
          </p:nvPr>
        </p:nvSpPr>
        <p:spPr/>
        <p:txBody>
          <a:bodyPr/>
          <a:lstStyle/>
          <a:p>
            <a:fld id="{CCC54DED-9B8A-544F-8398-E5128DCC644F}" type="slidenum">
              <a:rPr lang="en-US" smtClean="0"/>
              <a:t>‹#›</a:t>
            </a:fld>
            <a:endParaRPr lang="en-US" dirty="0"/>
          </a:p>
        </p:txBody>
      </p:sp>
    </p:spTree>
    <p:extLst>
      <p:ext uri="{BB962C8B-B14F-4D97-AF65-F5344CB8AC3E}">
        <p14:creationId xmlns:p14="http://schemas.microsoft.com/office/powerpoint/2010/main" val="3655723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84DB-2A65-514F-9183-50CDA7689A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2D5D72-9BF9-CC4B-958D-5678F4567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CBA583-FAD9-684D-9F88-F0E71CB6D5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B5C345-68F7-DB4D-ABFA-185618ACAB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1E7ECC-975A-5D4A-823F-41DCF2FFD5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E02404-0AA4-4F4D-9DF1-86101E8B91CB}"/>
              </a:ext>
            </a:extLst>
          </p:cNvPr>
          <p:cNvSpPr>
            <a:spLocks noGrp="1"/>
          </p:cNvSpPr>
          <p:nvPr>
            <p:ph type="dt" sz="half" idx="10"/>
          </p:nvPr>
        </p:nvSpPr>
        <p:spPr/>
        <p:txBody>
          <a:bodyPr/>
          <a:lstStyle/>
          <a:p>
            <a:fld id="{24FBCE55-F202-9549-A35B-45EBF5D862BB}" type="datetime1">
              <a:rPr lang="en-US" smtClean="0"/>
              <a:t>11/14/2025</a:t>
            </a:fld>
            <a:endParaRPr lang="en-US" dirty="0"/>
          </a:p>
        </p:txBody>
      </p:sp>
      <p:sp>
        <p:nvSpPr>
          <p:cNvPr id="8" name="Footer Placeholder 7">
            <a:extLst>
              <a:ext uri="{FF2B5EF4-FFF2-40B4-BE49-F238E27FC236}">
                <a16:creationId xmlns:a16="http://schemas.microsoft.com/office/drawing/2014/main" id="{0454F23C-65A1-454C-9940-3CF2EA8353C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B3B7422-34B3-0649-A537-8182092CC90C}"/>
              </a:ext>
            </a:extLst>
          </p:cNvPr>
          <p:cNvSpPr>
            <a:spLocks noGrp="1"/>
          </p:cNvSpPr>
          <p:nvPr>
            <p:ph type="sldNum" sz="quarter" idx="12"/>
          </p:nvPr>
        </p:nvSpPr>
        <p:spPr/>
        <p:txBody>
          <a:bodyPr/>
          <a:lstStyle/>
          <a:p>
            <a:fld id="{CCC54DED-9B8A-544F-8398-E5128DCC644F}" type="slidenum">
              <a:rPr lang="en-US" smtClean="0"/>
              <a:t>‹#›</a:t>
            </a:fld>
            <a:endParaRPr lang="en-US" dirty="0"/>
          </a:p>
        </p:txBody>
      </p:sp>
    </p:spTree>
    <p:extLst>
      <p:ext uri="{BB962C8B-B14F-4D97-AF65-F5344CB8AC3E}">
        <p14:creationId xmlns:p14="http://schemas.microsoft.com/office/powerpoint/2010/main" val="2811516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91F4-39C2-2647-846C-B4F02AD5D5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6E0501-BDC7-DA40-BA4B-A59BD5B605EA}"/>
              </a:ext>
            </a:extLst>
          </p:cNvPr>
          <p:cNvSpPr>
            <a:spLocks noGrp="1"/>
          </p:cNvSpPr>
          <p:nvPr>
            <p:ph type="dt" sz="half" idx="10"/>
          </p:nvPr>
        </p:nvSpPr>
        <p:spPr/>
        <p:txBody>
          <a:bodyPr/>
          <a:lstStyle/>
          <a:p>
            <a:fld id="{613EFB39-B330-B347-8008-ADA5669348CD}" type="datetime1">
              <a:rPr lang="en-US" smtClean="0"/>
              <a:t>11/14/2025</a:t>
            </a:fld>
            <a:endParaRPr lang="en-US" dirty="0"/>
          </a:p>
        </p:txBody>
      </p:sp>
      <p:sp>
        <p:nvSpPr>
          <p:cNvPr id="4" name="Footer Placeholder 3">
            <a:extLst>
              <a:ext uri="{FF2B5EF4-FFF2-40B4-BE49-F238E27FC236}">
                <a16:creationId xmlns:a16="http://schemas.microsoft.com/office/drawing/2014/main" id="{9B2E505D-6C27-894D-827E-CD5D8AEDBB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FC0E9D0-6FF9-1D4F-9496-68D82BEA458A}"/>
              </a:ext>
            </a:extLst>
          </p:cNvPr>
          <p:cNvSpPr>
            <a:spLocks noGrp="1"/>
          </p:cNvSpPr>
          <p:nvPr>
            <p:ph type="sldNum" sz="quarter" idx="12"/>
          </p:nvPr>
        </p:nvSpPr>
        <p:spPr/>
        <p:txBody>
          <a:bodyPr/>
          <a:lstStyle/>
          <a:p>
            <a:fld id="{CCC54DED-9B8A-544F-8398-E5128DCC644F}" type="slidenum">
              <a:rPr lang="en-US" smtClean="0"/>
              <a:t>‹#›</a:t>
            </a:fld>
            <a:endParaRPr lang="en-US" dirty="0"/>
          </a:p>
        </p:txBody>
      </p:sp>
    </p:spTree>
    <p:extLst>
      <p:ext uri="{BB962C8B-B14F-4D97-AF65-F5344CB8AC3E}">
        <p14:creationId xmlns:p14="http://schemas.microsoft.com/office/powerpoint/2010/main" val="83977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FF14CE-FB9E-CD44-BB8F-16A2DFD9A2E1}"/>
              </a:ext>
            </a:extLst>
          </p:cNvPr>
          <p:cNvSpPr>
            <a:spLocks noGrp="1"/>
          </p:cNvSpPr>
          <p:nvPr>
            <p:ph type="dt" sz="half" idx="10"/>
          </p:nvPr>
        </p:nvSpPr>
        <p:spPr/>
        <p:txBody>
          <a:bodyPr/>
          <a:lstStyle/>
          <a:p>
            <a:fld id="{A6930B9C-4801-8849-9B90-15C4592E2005}" type="datetime1">
              <a:rPr lang="en-US" smtClean="0"/>
              <a:t>11/14/2025</a:t>
            </a:fld>
            <a:endParaRPr lang="en-US" dirty="0"/>
          </a:p>
        </p:txBody>
      </p:sp>
      <p:sp>
        <p:nvSpPr>
          <p:cNvPr id="3" name="Footer Placeholder 2">
            <a:extLst>
              <a:ext uri="{FF2B5EF4-FFF2-40B4-BE49-F238E27FC236}">
                <a16:creationId xmlns:a16="http://schemas.microsoft.com/office/drawing/2014/main" id="{17C03DCF-6D1F-6945-8265-9F3786C5A33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066649A-96A1-DB4E-8F5F-7370ACF6157D}"/>
              </a:ext>
            </a:extLst>
          </p:cNvPr>
          <p:cNvSpPr>
            <a:spLocks noGrp="1"/>
          </p:cNvSpPr>
          <p:nvPr>
            <p:ph type="sldNum" sz="quarter" idx="12"/>
          </p:nvPr>
        </p:nvSpPr>
        <p:spPr/>
        <p:txBody>
          <a:bodyPr/>
          <a:lstStyle/>
          <a:p>
            <a:fld id="{CCC54DED-9B8A-544F-8398-E5128DCC644F}" type="slidenum">
              <a:rPr lang="en-US" smtClean="0"/>
              <a:t>‹#›</a:t>
            </a:fld>
            <a:endParaRPr lang="en-US" dirty="0"/>
          </a:p>
        </p:txBody>
      </p:sp>
    </p:spTree>
    <p:extLst>
      <p:ext uri="{BB962C8B-B14F-4D97-AF65-F5344CB8AC3E}">
        <p14:creationId xmlns:p14="http://schemas.microsoft.com/office/powerpoint/2010/main" val="3451624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008E0-BCAF-D349-8A2D-C5DA826A19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25C3C-1571-7341-88B6-1C4A119C53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7E5D3-491F-1440-94A3-3690BED2D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35D666-16A1-4C46-8A33-E5D88BBE9EDC}"/>
              </a:ext>
            </a:extLst>
          </p:cNvPr>
          <p:cNvSpPr>
            <a:spLocks noGrp="1"/>
          </p:cNvSpPr>
          <p:nvPr>
            <p:ph type="dt" sz="half" idx="10"/>
          </p:nvPr>
        </p:nvSpPr>
        <p:spPr/>
        <p:txBody>
          <a:bodyPr/>
          <a:lstStyle/>
          <a:p>
            <a:fld id="{23E1DAF9-604A-C34E-875A-1F20AB459191}" type="datetime1">
              <a:rPr lang="en-US" smtClean="0"/>
              <a:t>11/14/2025</a:t>
            </a:fld>
            <a:endParaRPr lang="en-US" dirty="0"/>
          </a:p>
        </p:txBody>
      </p:sp>
      <p:sp>
        <p:nvSpPr>
          <p:cNvPr id="6" name="Footer Placeholder 5">
            <a:extLst>
              <a:ext uri="{FF2B5EF4-FFF2-40B4-BE49-F238E27FC236}">
                <a16:creationId xmlns:a16="http://schemas.microsoft.com/office/drawing/2014/main" id="{2255EF2E-4320-AB41-B55A-984714E65F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BB12D2-55CC-6147-BD3C-12DAF820F647}"/>
              </a:ext>
            </a:extLst>
          </p:cNvPr>
          <p:cNvSpPr>
            <a:spLocks noGrp="1"/>
          </p:cNvSpPr>
          <p:nvPr>
            <p:ph type="sldNum" sz="quarter" idx="12"/>
          </p:nvPr>
        </p:nvSpPr>
        <p:spPr/>
        <p:txBody>
          <a:bodyPr/>
          <a:lstStyle/>
          <a:p>
            <a:fld id="{CCC54DED-9B8A-544F-8398-E5128DCC644F}" type="slidenum">
              <a:rPr lang="en-US" smtClean="0"/>
              <a:t>‹#›</a:t>
            </a:fld>
            <a:endParaRPr lang="en-US" dirty="0"/>
          </a:p>
        </p:txBody>
      </p:sp>
    </p:spTree>
    <p:extLst>
      <p:ext uri="{BB962C8B-B14F-4D97-AF65-F5344CB8AC3E}">
        <p14:creationId xmlns:p14="http://schemas.microsoft.com/office/powerpoint/2010/main" val="370133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679A-E394-174F-90AE-438F96A547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F2E62C-85CD-F745-9601-633B51E28F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8A05927-B904-284F-B57F-88EA153EF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84DE76-7CA1-EB41-BD00-8D0E0614615A}"/>
              </a:ext>
            </a:extLst>
          </p:cNvPr>
          <p:cNvSpPr>
            <a:spLocks noGrp="1"/>
          </p:cNvSpPr>
          <p:nvPr>
            <p:ph type="dt" sz="half" idx="10"/>
          </p:nvPr>
        </p:nvSpPr>
        <p:spPr/>
        <p:txBody>
          <a:bodyPr/>
          <a:lstStyle/>
          <a:p>
            <a:fld id="{4F1BEB95-051F-C74C-A6DE-36B988BF12DF}" type="datetime1">
              <a:rPr lang="en-US" smtClean="0"/>
              <a:t>11/14/2025</a:t>
            </a:fld>
            <a:endParaRPr lang="en-US" dirty="0"/>
          </a:p>
        </p:txBody>
      </p:sp>
      <p:sp>
        <p:nvSpPr>
          <p:cNvPr id="6" name="Footer Placeholder 5">
            <a:extLst>
              <a:ext uri="{FF2B5EF4-FFF2-40B4-BE49-F238E27FC236}">
                <a16:creationId xmlns:a16="http://schemas.microsoft.com/office/drawing/2014/main" id="{349A0BB9-0DA1-BA46-93E5-B21B75FC96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03961E-58E6-6442-9C52-6621FA3DDE8B}"/>
              </a:ext>
            </a:extLst>
          </p:cNvPr>
          <p:cNvSpPr>
            <a:spLocks noGrp="1"/>
          </p:cNvSpPr>
          <p:nvPr>
            <p:ph type="sldNum" sz="quarter" idx="12"/>
          </p:nvPr>
        </p:nvSpPr>
        <p:spPr/>
        <p:txBody>
          <a:bodyPr/>
          <a:lstStyle/>
          <a:p>
            <a:fld id="{CCC54DED-9B8A-544F-8398-E5128DCC644F}" type="slidenum">
              <a:rPr lang="en-US" smtClean="0"/>
              <a:t>‹#›</a:t>
            </a:fld>
            <a:endParaRPr lang="en-US" dirty="0"/>
          </a:p>
        </p:txBody>
      </p:sp>
    </p:spTree>
    <p:extLst>
      <p:ext uri="{BB962C8B-B14F-4D97-AF65-F5344CB8AC3E}">
        <p14:creationId xmlns:p14="http://schemas.microsoft.com/office/powerpoint/2010/main" val="2141282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436247-9D73-0348-8346-D1C3C40ADB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3CBDF9-92FB-074F-8DE1-04A141F314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0D18B-3F3D-C447-8067-F8CA363171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82069-BCD5-364E-B5E8-531296AF4FA2}" type="datetime1">
              <a:rPr lang="en-US" smtClean="0"/>
              <a:t>11/14/2025</a:t>
            </a:fld>
            <a:endParaRPr lang="en-US" dirty="0"/>
          </a:p>
        </p:txBody>
      </p:sp>
      <p:sp>
        <p:nvSpPr>
          <p:cNvPr id="5" name="Footer Placeholder 4">
            <a:extLst>
              <a:ext uri="{FF2B5EF4-FFF2-40B4-BE49-F238E27FC236}">
                <a16:creationId xmlns:a16="http://schemas.microsoft.com/office/drawing/2014/main" id="{83D242D5-F179-BC40-87E4-7C5E64E818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48C0E8C-49F5-E140-941F-F2E104144B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54DED-9B8A-544F-8398-E5128DCC644F}" type="slidenum">
              <a:rPr lang="en-US" smtClean="0"/>
              <a:t>‹#›</a:t>
            </a:fld>
            <a:endParaRPr lang="en-US" dirty="0"/>
          </a:p>
        </p:txBody>
      </p:sp>
    </p:spTree>
    <p:extLst>
      <p:ext uri="{BB962C8B-B14F-4D97-AF65-F5344CB8AC3E}">
        <p14:creationId xmlns:p14="http://schemas.microsoft.com/office/powerpoint/2010/main" val="80907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google.com/search?sca_esv=b65bf429607cdb9a&amp;rlz=1C1GCEA_enUS888US888&amp;q=Medicare+Prescription+Payment+Plan&amp;sa=X&amp;ved=2ahUKEwi7nYuLpp-PAxWgrokEHbaRMH4QxccNegUI9wEQAQ&amp;mstk=AUtExfDvBNPXPqtwgXADw5vMs6FLsVkwtj2Kn5ODvzk6lsJczJiatyfKx5gTkbDCHTm8Eyaucg8HkZGnZIi1Wb3J1gLAJsH_8HFSJvR5jyTtPKsanEY3jV8fgjON2v8ucB-n8Do&amp;csui=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google.com/search?sca_esv=b65bf429607cdb9a&amp;rlz=1C1GCEA_enUS888US888&amp;q=Out-of-Pocket+%28OOP%29+Spending+Cap&amp;sa=X&amp;ved=2ahUKEwi7nYuLpp-PAxWgrokEHbaRMH4QxccNegUInAIQAw&amp;mstk=AUtExfDvBNPXPqtwgXADw5vMs6FLsVkwtj2Kn5ODvzk6lsJczJiatyfKx5gTkbDCHTm8Eyaucg8HkZGnZIi1Wb3J1gLAJsH_8HFSJvR5jyTtPKsanEY3jV8fgjON2v8ucB-n8Do&amp;csui=3" TargetMode="External"/><Relationship Id="rId5" Type="http://schemas.openxmlformats.org/officeDocument/2006/relationships/hyperlink" Target="https://www.google.com/search?sca_esv=b65bf429607cdb9a&amp;rlz=1C1GCEA_enUS888US888&amp;q=Annual+Deductible&amp;sa=X&amp;ved=2ahUKEwi7nYuLpp-PAxWgrokEHbaRMH4QxccNegUI9AEQAQ&amp;mstk=AUtExfDvBNPXPqtwgXADw5vMs6FLsVkwtj2Kn5ODvzk6lsJczJiatyfKx5gTkbDCHTm8Eyaucg8HkZGnZIi1Wb3J1gLAJsH_8HFSJvR5jyTtPKsanEY3jV8fgjON2v8ucB-n8Do&amp;csui=3" TargetMode="Externa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google.com/search?sca_esv=b65bf429607cdb9a&amp;rlz=1C1GCEA_enUS888US888&amp;q=Insulin+Cost-Sharing&amp;sa=X&amp;ved=2ahUKEwi7nYuLpp-PAxWgrokEHbaRMH4QxccNegUImAIQAw&amp;mstk=AUtExfDvBNPXPqtwgXADw5vMs6FLsVkwtj2Kn5ODvzk6lsJczJiatyfKx5gTkbDCHTm8Eyaucg8HkZGnZIi1Wb3J1gLAJsH_8HFSJvR5jyTtPKsanEY3jV8fgjON2v8ucB-n8Do&amp;csui=3" TargetMode="Externa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google.com/search?sca_esv=b65bf429607cdb9a&amp;rlz=1C1GCEA_enUS888US888&amp;q=Insulin+Cost-Sharing&amp;sa=X&amp;ved=2ahUKEwi7nYuLpp-PAxWgrokEHbaRMH4QxccNegUImAIQAw&amp;mstk=AUtExfDvBNPXPqtwgXADw5vMs6FLsVkwtj2Kn5ODvzk6lsJczJiatyfKx5gTkbDCHTm8Eyaucg8HkZGnZIi1Wb3J1gLAJsH_8HFSJvR5jyTtPKsanEY3jV8fgjON2v8ucB-n8Do&amp;csui=3" TargetMode="Externa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5.png"/><Relationship Id="rId7" Type="http://schemas.openxmlformats.org/officeDocument/2006/relationships/diagramColors" Target="../diagrams/colors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claycountyhospital.org/"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ilaging.illinois.gov/ship.html" TargetMode="External"/><Relationship Id="rId5" Type="http://schemas.openxmlformats.org/officeDocument/2006/relationships/hyperlink" Target="https://www.ssa.gov/" TargetMode="External"/><Relationship Id="rId4" Type="http://schemas.openxmlformats.org/officeDocument/2006/relationships/hyperlink" Target="https://www.medicare.gov/"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www.medicare.gov/" TargetMode="Externa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chemeClr val="accent5">
                  <a:lumMod val="60000"/>
                  <a:lumOff val="40000"/>
                </a:schemeClr>
              </a:gs>
              <a:gs pos="100000">
                <a:schemeClr val="accent1">
                  <a:lumMod val="75000"/>
                </a:schemeClr>
              </a:gs>
            </a:gsLst>
            <a:lin ang="186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2000">
                <a:schemeClr val="accent5">
                  <a:lumMod val="60000"/>
                  <a:lumOff val="40000"/>
                </a:schemeClr>
              </a:gs>
              <a:gs pos="100000">
                <a:schemeClr val="accent1">
                  <a:lumMod val="75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75B9225-7D68-2A41-A958-6EF1C1089A44}"/>
              </a:ext>
            </a:extLst>
          </p:cNvPr>
          <p:cNvSpPr>
            <a:spLocks noGrp="1"/>
          </p:cNvSpPr>
          <p:nvPr>
            <p:ph type="ctrTitle"/>
          </p:nvPr>
        </p:nvSpPr>
        <p:spPr>
          <a:xfrm>
            <a:off x="0" y="2758232"/>
            <a:ext cx="3990262" cy="2657159"/>
          </a:xfrm>
        </p:spPr>
        <p:txBody>
          <a:bodyPr anchor="t">
            <a:normAutofit fontScale="90000"/>
          </a:bodyPr>
          <a:lstStyle/>
          <a:p>
            <a:r>
              <a:rPr lang="en-US" sz="3600" dirty="0">
                <a:solidFill>
                  <a:srgbClr val="FFFFFF"/>
                </a:solidFill>
                <a:latin typeface="Glegoo" pitchFamily="2" charset="77"/>
                <a:cs typeface="Glegoo" pitchFamily="2" charset="77"/>
              </a:rPr>
              <a:t>Presented by</a:t>
            </a:r>
            <a:br>
              <a:rPr lang="en-US" sz="3600" dirty="0">
                <a:solidFill>
                  <a:srgbClr val="FFFFFF"/>
                </a:solidFill>
                <a:latin typeface="Glegoo" pitchFamily="2" charset="77"/>
                <a:cs typeface="Glegoo" pitchFamily="2" charset="77"/>
              </a:rPr>
            </a:br>
            <a:r>
              <a:rPr lang="en-US" sz="3600" dirty="0">
                <a:solidFill>
                  <a:srgbClr val="FFFFFF"/>
                </a:solidFill>
                <a:latin typeface="Glegoo" pitchFamily="2" charset="77"/>
                <a:cs typeface="Glegoo" pitchFamily="2" charset="77"/>
              </a:rPr>
              <a:t>Managed Care Partners Inc.</a:t>
            </a:r>
            <a:br>
              <a:rPr lang="en-US" sz="3600" dirty="0">
                <a:solidFill>
                  <a:srgbClr val="FFFFFF"/>
                </a:solidFill>
                <a:latin typeface="Glegoo" pitchFamily="2" charset="77"/>
                <a:cs typeface="Glegoo" pitchFamily="2" charset="77"/>
              </a:rPr>
            </a:br>
            <a:r>
              <a:rPr lang="en-US" sz="3600" dirty="0">
                <a:solidFill>
                  <a:srgbClr val="FFFFFF"/>
                </a:solidFill>
                <a:latin typeface="Glegoo" pitchFamily="2" charset="77"/>
                <a:cs typeface="Glegoo" pitchFamily="2" charset="77"/>
              </a:rPr>
              <a:t>on behalf of </a:t>
            </a:r>
            <a:br>
              <a:rPr lang="en-US" sz="3600" dirty="0">
                <a:solidFill>
                  <a:srgbClr val="FFFFFF"/>
                </a:solidFill>
                <a:latin typeface="Glegoo" pitchFamily="2" charset="77"/>
                <a:cs typeface="Glegoo" pitchFamily="2" charset="77"/>
              </a:rPr>
            </a:br>
            <a:r>
              <a:rPr lang="en-US" sz="3600" dirty="0">
                <a:solidFill>
                  <a:srgbClr val="FFFFFF"/>
                </a:solidFill>
                <a:latin typeface="Glegoo" pitchFamily="2" charset="77"/>
                <a:cs typeface="Glegoo" pitchFamily="2" charset="77"/>
              </a:rPr>
              <a:t>Clay County Hospital  </a:t>
            </a:r>
          </a:p>
        </p:txBody>
      </p:sp>
      <p:sp>
        <p:nvSpPr>
          <p:cNvPr id="5" name="Title 5">
            <a:extLst>
              <a:ext uri="{FF2B5EF4-FFF2-40B4-BE49-F238E27FC236}">
                <a16:creationId xmlns:a16="http://schemas.microsoft.com/office/drawing/2014/main" id="{56D5F176-02CF-DC4E-B8B7-887DD842A36F}"/>
              </a:ext>
            </a:extLst>
          </p:cNvPr>
          <p:cNvSpPr txBox="1">
            <a:spLocks/>
          </p:cNvSpPr>
          <p:nvPr/>
        </p:nvSpPr>
        <p:spPr>
          <a:xfrm>
            <a:off x="1676400" y="12747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endParaRPr lang="en-US" dirty="0">
              <a:solidFill>
                <a:schemeClr val="accent5"/>
              </a:solidFill>
            </a:endParaRPr>
          </a:p>
          <a:p>
            <a:pPr>
              <a:spcAft>
                <a:spcPts val="600"/>
              </a:spcAft>
            </a:pPr>
            <a:endParaRPr lang="en-US" dirty="0">
              <a:solidFill>
                <a:schemeClr val="accent5"/>
              </a:solidFill>
            </a:endParaRPr>
          </a:p>
        </p:txBody>
      </p:sp>
      <p:pic>
        <p:nvPicPr>
          <p:cNvPr id="7" name="Picture 6" descr="A tree in a field&#10;&#10;Description automatically generated with medium confidence">
            <a:extLst>
              <a:ext uri="{FF2B5EF4-FFF2-40B4-BE49-F238E27FC236}">
                <a16:creationId xmlns:a16="http://schemas.microsoft.com/office/drawing/2014/main" id="{B994AB93-0986-7041-BCFC-CF14CECD25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630"/>
          <a:stretch/>
        </p:blipFill>
        <p:spPr>
          <a:xfrm>
            <a:off x="4145978" y="2"/>
            <a:ext cx="8156709" cy="6875819"/>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C1161ED3-6CDE-A44B-8073-43C4241AC6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703" y="601663"/>
            <a:ext cx="1887196" cy="1346200"/>
          </a:xfrm>
          <a:prstGeom prst="rect">
            <a:avLst/>
          </a:prstGeom>
        </p:spPr>
      </p:pic>
      <p:sp>
        <p:nvSpPr>
          <p:cNvPr id="10" name="Content Placeholder 2">
            <a:extLst>
              <a:ext uri="{FF2B5EF4-FFF2-40B4-BE49-F238E27FC236}">
                <a16:creationId xmlns:a16="http://schemas.microsoft.com/office/drawing/2014/main" id="{E50632B4-9F6A-F444-B5DE-AA4602EC9DBE}"/>
              </a:ext>
            </a:extLst>
          </p:cNvPr>
          <p:cNvSpPr txBox="1">
            <a:spLocks/>
          </p:cNvSpPr>
          <p:nvPr/>
        </p:nvSpPr>
        <p:spPr>
          <a:xfrm>
            <a:off x="5218618" y="1965653"/>
            <a:ext cx="6414059" cy="1359240"/>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400" dirty="0">
                <a:solidFill>
                  <a:schemeClr val="bg1"/>
                </a:solidFill>
                <a:latin typeface="Glegoo" pitchFamily="2" charset="77"/>
                <a:cs typeface="Glegoo" pitchFamily="2" charset="77"/>
              </a:rPr>
              <a:t>The ABCs of Medicare &amp; Medicare Advantage</a:t>
            </a:r>
          </a:p>
        </p:txBody>
      </p:sp>
      <p:sp>
        <p:nvSpPr>
          <p:cNvPr id="3" name="Slide Number Placeholder 2">
            <a:extLst>
              <a:ext uri="{FF2B5EF4-FFF2-40B4-BE49-F238E27FC236}">
                <a16:creationId xmlns:a16="http://schemas.microsoft.com/office/drawing/2014/main" id="{837CA647-2323-B913-8827-860D967391DE}"/>
              </a:ext>
            </a:extLst>
          </p:cNvPr>
          <p:cNvSpPr>
            <a:spLocks noGrp="1"/>
          </p:cNvSpPr>
          <p:nvPr>
            <p:ph type="sldNum" sz="quarter" idx="12"/>
          </p:nvPr>
        </p:nvSpPr>
        <p:spPr/>
        <p:txBody>
          <a:bodyPr/>
          <a:lstStyle/>
          <a:p>
            <a:fld id="{CCC54DED-9B8A-544F-8398-E5128DCC644F}" type="slidenum">
              <a:rPr lang="en-US" smtClean="0"/>
              <a:t>1</a:t>
            </a:fld>
            <a:endParaRPr lang="en-US" dirty="0"/>
          </a:p>
        </p:txBody>
      </p:sp>
      <p:pic>
        <p:nvPicPr>
          <p:cNvPr id="4" name="Picture 3">
            <a:extLst>
              <a:ext uri="{FF2B5EF4-FFF2-40B4-BE49-F238E27FC236}">
                <a16:creationId xmlns:a16="http://schemas.microsoft.com/office/drawing/2014/main" id="{0ABC647C-344B-83D9-BAAF-97AA49D82A86}"/>
              </a:ext>
            </a:extLst>
          </p:cNvPr>
          <p:cNvPicPr>
            <a:picLocks noChangeAspect="1"/>
          </p:cNvPicPr>
          <p:nvPr/>
        </p:nvPicPr>
        <p:blipFill>
          <a:blip r:embed="rId5"/>
          <a:srcRect/>
          <a:stretch/>
        </p:blipFill>
        <p:spPr bwMode="auto">
          <a:xfrm>
            <a:off x="4145978" y="3726345"/>
            <a:ext cx="3458010" cy="1307127"/>
          </a:xfrm>
          <a:prstGeom prst="rect">
            <a:avLst/>
          </a:prstGeom>
          <a:noFill/>
          <a:ln>
            <a:noFill/>
          </a:ln>
        </p:spPr>
      </p:pic>
    </p:spTree>
    <p:extLst>
      <p:ext uri="{BB962C8B-B14F-4D97-AF65-F5344CB8AC3E}">
        <p14:creationId xmlns:p14="http://schemas.microsoft.com/office/powerpoint/2010/main" val="3311333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227C54-E086-EE41-4465-93CFA574E54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3BE6B6-22FF-886E-21AC-9478CCF91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BA655F0-A68C-73F4-5737-FD3DF0751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11D6B45-39E4-79AB-816C-AB5AC43A76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2F139C4-685E-396C-02E7-34796C7FB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0A835BE-A435-89F1-7F7B-F07D8B989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E8C081-A9C7-471A-FC12-F7A9C0278FBB}"/>
              </a:ext>
            </a:extLst>
          </p:cNvPr>
          <p:cNvSpPr>
            <a:spLocks noGrp="1"/>
          </p:cNvSpPr>
          <p:nvPr>
            <p:ph type="title"/>
          </p:nvPr>
        </p:nvSpPr>
        <p:spPr>
          <a:xfrm>
            <a:off x="644529" y="294538"/>
            <a:ext cx="10623021" cy="1033669"/>
          </a:xfrm>
        </p:spPr>
        <p:txBody>
          <a:bodyPr>
            <a:normAutofit/>
          </a:bodyPr>
          <a:lstStyle/>
          <a:p>
            <a:r>
              <a:rPr lang="en-US" sz="3600" b="1" dirty="0">
                <a:solidFill>
                  <a:schemeClr val="bg1"/>
                </a:solidFill>
                <a:latin typeface="Glegoo" pitchFamily="2" charset="77"/>
                <a:cs typeface="Glegoo" pitchFamily="2" charset="77"/>
              </a:rPr>
              <a:t>Medigap Plan Options   </a:t>
            </a:r>
          </a:p>
        </p:txBody>
      </p:sp>
      <p:pic>
        <p:nvPicPr>
          <p:cNvPr id="37" name="Picture 36" descr="Icon&#10;&#10;Description automatically generated with medium confidence">
            <a:extLst>
              <a:ext uri="{FF2B5EF4-FFF2-40B4-BE49-F238E27FC236}">
                <a16:creationId xmlns:a16="http://schemas.microsoft.com/office/drawing/2014/main" id="{77CAEE04-0BE2-EA4B-9EBE-5AA61F305F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3" name="Slide Number Placeholder 2">
            <a:extLst>
              <a:ext uri="{FF2B5EF4-FFF2-40B4-BE49-F238E27FC236}">
                <a16:creationId xmlns:a16="http://schemas.microsoft.com/office/drawing/2014/main" id="{65644B08-BCE3-0ADE-EF32-BE01D88CD1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FCCCDF3F-966B-6A75-1FC2-488442391541}"/>
              </a:ext>
            </a:extLst>
          </p:cNvPr>
          <p:cNvSpPr>
            <a:spLocks noGrp="1"/>
          </p:cNvSpPr>
          <p:nvPr>
            <p:ph idx="1"/>
          </p:nvPr>
        </p:nvSpPr>
        <p:spPr>
          <a:xfrm>
            <a:off x="291338" y="1891970"/>
            <a:ext cx="11329401" cy="3530855"/>
          </a:xfrm>
        </p:spPr>
        <p:txBody>
          <a:bodyPr>
            <a:normAutofit lnSpcReduction="10000"/>
          </a:bodyPr>
          <a:lstStyle/>
          <a:p>
            <a:pPr marL="0" indent="0">
              <a:spcBef>
                <a:spcPts val="0"/>
              </a:spcBef>
              <a:buNone/>
            </a:pPr>
            <a:r>
              <a:rPr lang="en-US" b="1" dirty="0">
                <a:latin typeface="Century Gothic" panose="020B0502020202020204" pitchFamily="34" charset="0"/>
              </a:rPr>
              <a:t>				Additional Plan Details </a:t>
            </a:r>
          </a:p>
          <a:p>
            <a:pPr marL="0" indent="0">
              <a:spcBef>
                <a:spcPts val="0"/>
              </a:spcBef>
              <a:buNone/>
            </a:pPr>
            <a:endParaRPr lang="en-US" b="1" dirty="0">
              <a:latin typeface="Century Gothic" panose="020B0502020202020204" pitchFamily="34" charset="0"/>
            </a:endParaRPr>
          </a:p>
          <a:p>
            <a:pPr marL="0" indent="0">
              <a:buNone/>
            </a:pPr>
            <a:r>
              <a:rPr lang="en-US" sz="2400" dirty="0">
                <a:latin typeface="Century Gothic" panose="020B0502020202020204" pitchFamily="34" charset="0"/>
              </a:rPr>
              <a:t>*Plans F and G also offer a high-deductible plan in some states. You must pay Medicare-covered costs (coinsurance, copayments, and deductibles) up to the deductible amount of </a:t>
            </a:r>
            <a:r>
              <a:rPr lang="en-US" sz="2400" b="1" dirty="0">
                <a:latin typeface="Century Gothic" panose="020B0502020202020204" pitchFamily="34" charset="0"/>
              </a:rPr>
              <a:t>$2,870 in 2025 </a:t>
            </a:r>
            <a:r>
              <a:rPr lang="en-US" sz="2400" dirty="0">
                <a:latin typeface="Century Gothic" panose="020B0502020202020204" pitchFamily="34" charset="0"/>
              </a:rPr>
              <a:t>before policy pays anything. </a:t>
            </a:r>
          </a:p>
          <a:p>
            <a:pPr marL="0" indent="0">
              <a:buNone/>
            </a:pPr>
            <a:r>
              <a:rPr lang="en-US" sz="2400" b="1" dirty="0">
                <a:latin typeface="Century Gothic" panose="020B0502020202020204" pitchFamily="34" charset="0"/>
              </a:rPr>
              <a:t>You cannot buy Plans C and F if you were new to Medicare on or after January 1, 2020.</a:t>
            </a:r>
            <a:r>
              <a:rPr lang="en-US" sz="2400" dirty="0">
                <a:latin typeface="Century Gothic" panose="020B0502020202020204" pitchFamily="34" charset="0"/>
              </a:rPr>
              <a:t> </a:t>
            </a:r>
          </a:p>
          <a:p>
            <a:pPr marL="0" indent="0">
              <a:buNone/>
            </a:pPr>
            <a:endParaRPr lang="en-US" sz="24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Visit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https://www.medicare.gov</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latest amounts.</a:t>
            </a:r>
          </a:p>
          <a:p>
            <a:pPr marL="0" indent="0">
              <a:buNone/>
            </a:pPr>
            <a:endParaRPr lang="en-US" sz="2400" dirty="0">
              <a:latin typeface="Century Gothic" panose="020B0502020202020204" pitchFamily="34" charset="0"/>
            </a:endParaRPr>
          </a:p>
        </p:txBody>
      </p:sp>
    </p:spTree>
    <p:extLst>
      <p:ext uri="{BB962C8B-B14F-4D97-AF65-F5344CB8AC3E}">
        <p14:creationId xmlns:p14="http://schemas.microsoft.com/office/powerpoint/2010/main" val="3957783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17722E-22D8-0D95-0CF6-28EE3465F0E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39CF95-3CB1-48B6-D115-BFD50FB43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498DB9C-D238-C378-A07E-6684B1F14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13E4750-B223-C323-4B37-2DFE6DB67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95D7D8F-4784-E7FD-AB30-9F7F57360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2342253-BE11-ABE5-491F-AE8850CA10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EB025E-F20D-01E8-8330-0BE38E98FDB4}"/>
              </a:ext>
            </a:extLst>
          </p:cNvPr>
          <p:cNvSpPr>
            <a:spLocks noGrp="1"/>
          </p:cNvSpPr>
          <p:nvPr>
            <p:ph type="title"/>
          </p:nvPr>
        </p:nvSpPr>
        <p:spPr>
          <a:xfrm>
            <a:off x="644529" y="294538"/>
            <a:ext cx="10623021" cy="1033669"/>
          </a:xfrm>
        </p:spPr>
        <p:txBody>
          <a:bodyPr>
            <a:normAutofit/>
          </a:bodyPr>
          <a:lstStyle/>
          <a:p>
            <a:r>
              <a:rPr lang="en-US" sz="3600" b="1" dirty="0">
                <a:solidFill>
                  <a:schemeClr val="bg1"/>
                </a:solidFill>
                <a:latin typeface="Glegoo" pitchFamily="2" charset="77"/>
                <a:cs typeface="Glegoo" pitchFamily="2" charset="77"/>
              </a:rPr>
              <a:t>Medigap Plan Options   </a:t>
            </a:r>
          </a:p>
        </p:txBody>
      </p:sp>
      <p:pic>
        <p:nvPicPr>
          <p:cNvPr id="37" name="Picture 36" descr="Icon&#10;&#10;Description automatically generated with medium confidence">
            <a:extLst>
              <a:ext uri="{FF2B5EF4-FFF2-40B4-BE49-F238E27FC236}">
                <a16:creationId xmlns:a16="http://schemas.microsoft.com/office/drawing/2014/main" id="{A322B390-AF16-4E9F-44F0-8A19431E4C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3" name="Slide Number Placeholder 2">
            <a:extLst>
              <a:ext uri="{FF2B5EF4-FFF2-40B4-BE49-F238E27FC236}">
                <a16:creationId xmlns:a16="http://schemas.microsoft.com/office/drawing/2014/main" id="{B8C0411F-D1AF-F2F1-5EB0-674E5BEE35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8DC757A7-9446-8B4C-C8C5-387B08808372}"/>
              </a:ext>
            </a:extLst>
          </p:cNvPr>
          <p:cNvSpPr>
            <a:spLocks noGrp="1"/>
          </p:cNvSpPr>
          <p:nvPr>
            <p:ph idx="1"/>
          </p:nvPr>
        </p:nvSpPr>
        <p:spPr>
          <a:xfrm>
            <a:off x="660972" y="1651499"/>
            <a:ext cx="11329401" cy="5152434"/>
          </a:xfrm>
        </p:spPr>
        <p:txBody>
          <a:bodyPr>
            <a:normAutofit/>
          </a:bodyPr>
          <a:lstStyle/>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1" dirty="0">
                <a:latin typeface="Century Gothic" panose="020B0502020202020204" pitchFamily="34" charset="0"/>
              </a:rPr>
              <a:t>				 </a:t>
            </a: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Additional Plan Details </a:t>
            </a:r>
          </a:p>
          <a:p>
            <a:pPr marL="0" indent="0">
              <a:spcBef>
                <a:spcPts val="0"/>
              </a:spcBef>
              <a:buNone/>
            </a:pPr>
            <a:endParaRPr lang="en-US" sz="2400" dirty="0">
              <a:latin typeface="Century Gothic" panose="020B0502020202020204" pitchFamily="34" charset="0"/>
            </a:endParaRPr>
          </a:p>
          <a:p>
            <a:pPr marL="0" indent="0">
              <a:buNone/>
            </a:pPr>
            <a:r>
              <a:rPr lang="en-US" sz="2400" dirty="0">
                <a:latin typeface="Century Gothic" panose="020B0502020202020204" pitchFamily="34" charset="0"/>
              </a:rPr>
              <a:t>Out of Pocket Limit in 2025**  Plan K </a:t>
            </a:r>
            <a:r>
              <a:rPr lang="en-US" sz="2400" b="1" dirty="0">
                <a:latin typeface="Century Gothic" panose="020B0502020202020204" pitchFamily="34" charset="0"/>
              </a:rPr>
              <a:t>$7,220</a:t>
            </a:r>
            <a:r>
              <a:rPr lang="en-US" sz="2400" dirty="0">
                <a:latin typeface="Century Gothic" panose="020B0502020202020204" pitchFamily="34" charset="0"/>
              </a:rPr>
              <a:t>. Plan L </a:t>
            </a:r>
            <a:r>
              <a:rPr lang="en-US" sz="2400" b="1" dirty="0">
                <a:latin typeface="Century Gothic" panose="020B0502020202020204" pitchFamily="34" charset="0"/>
              </a:rPr>
              <a:t>$3,610 </a:t>
            </a:r>
          </a:p>
          <a:p>
            <a:pPr marL="0" indent="0">
              <a:buNone/>
            </a:pPr>
            <a:r>
              <a:rPr lang="en-US" sz="2400" dirty="0">
                <a:latin typeface="Century Gothic" panose="020B0502020202020204" pitchFamily="34" charset="0"/>
              </a:rPr>
              <a:t>** For Plans K and L, after you meet your out-of-pocket yearly limit and your yearly Part B deductible </a:t>
            </a:r>
            <a:r>
              <a:rPr lang="en-US" sz="2400" b="1" dirty="0">
                <a:latin typeface="Century Gothic" panose="020B0502020202020204" pitchFamily="34" charset="0"/>
              </a:rPr>
              <a:t>($288)</a:t>
            </a:r>
            <a:r>
              <a:rPr lang="en-US" sz="2400" dirty="0">
                <a:latin typeface="Century Gothic" panose="020B0502020202020204" pitchFamily="34" charset="0"/>
              </a:rPr>
              <a:t> in 2026, the Medigap plan pays 100% of Covered services for the rest of the calendar year. </a:t>
            </a:r>
          </a:p>
          <a:p>
            <a:pPr marL="0" indent="0">
              <a:buNone/>
            </a:pPr>
            <a:endParaRPr lang="en-US" sz="2400" dirty="0">
              <a:latin typeface="Century Gothic" panose="020B0502020202020204" pitchFamily="34" charset="0"/>
            </a:endParaRPr>
          </a:p>
          <a:p>
            <a:pPr marL="0" indent="0">
              <a:buNone/>
            </a:pPr>
            <a:r>
              <a:rPr lang="en-US" sz="2400" dirty="0">
                <a:latin typeface="Century Gothic" panose="020B0502020202020204" pitchFamily="34" charset="0"/>
              </a:rPr>
              <a:t>***Plan N pays 100% of the Part B coinsurance. You must pay a copayment of up to $20 for some office visits and up to a $50 copayment for emergency room visits that don’t result in an inpatient admission. </a:t>
            </a:r>
          </a:p>
          <a:p>
            <a:pPr marL="0" indent="0">
              <a:buNone/>
            </a:pPr>
            <a:endParaRPr lang="en-US" sz="24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B0502020202020204" pitchFamily="34" charset="0"/>
              </a:rPr>
              <a:t>Visit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https://www.medicare.gov</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a:latin typeface="Century Gothic" panose="020B0502020202020204" pitchFamily="34" charset="0"/>
              </a:rPr>
              <a:t>for latest amounts. </a:t>
            </a:r>
          </a:p>
        </p:txBody>
      </p:sp>
    </p:spTree>
    <p:extLst>
      <p:ext uri="{BB962C8B-B14F-4D97-AF65-F5344CB8AC3E}">
        <p14:creationId xmlns:p14="http://schemas.microsoft.com/office/powerpoint/2010/main" val="1556267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38767E-7838-A425-0DA3-1E42CA48F96C}"/>
            </a:ext>
          </a:extLst>
        </p:cNvPr>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5C554FDA-14A3-E270-17E3-7CE563B6E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4871ABD0-430D-11F4-7605-E3EED15AC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89963B7F-85EB-CD92-4C77-496B9F509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AAAA6128-18ED-BA90-8669-C632D84D02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A2F65927-C618-204F-4428-F5B7FCB19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F2C091-4026-844B-3EB1-56A1B37CE21E}"/>
              </a:ext>
            </a:extLst>
          </p:cNvPr>
          <p:cNvSpPr>
            <a:spLocks noGrp="1"/>
          </p:cNvSpPr>
          <p:nvPr>
            <p:ph type="title"/>
          </p:nvPr>
        </p:nvSpPr>
        <p:spPr>
          <a:xfrm>
            <a:off x="644529" y="294538"/>
            <a:ext cx="10623021" cy="1033669"/>
          </a:xfrm>
        </p:spPr>
        <p:txBody>
          <a:bodyPr>
            <a:normAutofit/>
          </a:bodyPr>
          <a:lstStyle/>
          <a:p>
            <a:r>
              <a:rPr lang="en-US" sz="3600" b="1" dirty="0">
                <a:solidFill>
                  <a:schemeClr val="bg1"/>
                </a:solidFill>
                <a:latin typeface="Glegoo" pitchFamily="2" charset="77"/>
                <a:cs typeface="Glegoo" pitchFamily="2" charset="77"/>
              </a:rPr>
              <a:t>Part C  Medicare Advantage  </a:t>
            </a:r>
          </a:p>
        </p:txBody>
      </p:sp>
      <p:pic>
        <p:nvPicPr>
          <p:cNvPr id="37" name="Picture 36" descr="Icon&#10;&#10;Description automatically generated with medium confidence">
            <a:extLst>
              <a:ext uri="{FF2B5EF4-FFF2-40B4-BE49-F238E27FC236}">
                <a16:creationId xmlns:a16="http://schemas.microsoft.com/office/drawing/2014/main" id="{6DDE8CE8-E318-94E0-D707-9E22134C2F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graphicFrame>
        <p:nvGraphicFramePr>
          <p:cNvPr id="71" name="Content Placeholder 2">
            <a:extLst>
              <a:ext uri="{FF2B5EF4-FFF2-40B4-BE49-F238E27FC236}">
                <a16:creationId xmlns:a16="http://schemas.microsoft.com/office/drawing/2014/main" id="{DB23FB5D-3AE8-90EE-F90B-7BB7A26E9C68}"/>
              </a:ext>
            </a:extLst>
          </p:cNvPr>
          <p:cNvGraphicFramePr>
            <a:graphicFrameLocks noGrp="1"/>
          </p:cNvGraphicFramePr>
          <p:nvPr>
            <p:ph idx="1"/>
            <p:extLst>
              <p:ext uri="{D42A27DB-BD31-4B8C-83A1-F6EECF244321}">
                <p14:modId xmlns:p14="http://schemas.microsoft.com/office/powerpoint/2010/main" val="913942091"/>
              </p:ext>
            </p:extLst>
          </p:nvPr>
        </p:nvGraphicFramePr>
        <p:xfrm>
          <a:off x="892273" y="1705566"/>
          <a:ext cx="10127532" cy="3824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619EDB0-F6D2-B8DF-28DF-E29CE25913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3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FEE5E2-0220-7AB0-4012-C26FA34EC08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7843C85-D902-0DE8-CBFD-92B8E22C50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7664FEE-33C5-55D4-2D98-231261DE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80AAB51-9248-6AF8-94CD-0A52DEEDF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6B9EB3D-603F-EA85-8590-7E4E05103C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BB7CAFF-88DE-E374-3B32-0103EDA36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F9F444-1B36-C2FF-C8CC-A4FC1C326FDC}"/>
              </a:ext>
            </a:extLst>
          </p:cNvPr>
          <p:cNvSpPr>
            <a:spLocks noGrp="1"/>
          </p:cNvSpPr>
          <p:nvPr>
            <p:ph type="title"/>
          </p:nvPr>
        </p:nvSpPr>
        <p:spPr>
          <a:xfrm>
            <a:off x="644529" y="294538"/>
            <a:ext cx="10623021" cy="1033669"/>
          </a:xfrm>
        </p:spPr>
        <p:txBody>
          <a:bodyPr>
            <a:normAutofit/>
          </a:bodyPr>
          <a:lstStyle/>
          <a:p>
            <a:r>
              <a:rPr lang="en-US" sz="3600" dirty="0">
                <a:solidFill>
                  <a:srgbClr val="FFFFFF"/>
                </a:solidFill>
                <a:latin typeface="Glegoo" pitchFamily="2" charset="77"/>
                <a:cs typeface="Glegoo" pitchFamily="2" charset="77"/>
              </a:rPr>
              <a:t>Four Parts of Medicare Coverage</a:t>
            </a:r>
          </a:p>
        </p:txBody>
      </p:sp>
      <p:pic>
        <p:nvPicPr>
          <p:cNvPr id="37" name="Picture 36" descr="Icon&#10;&#10;Description automatically generated with medium confidence">
            <a:extLst>
              <a:ext uri="{FF2B5EF4-FFF2-40B4-BE49-F238E27FC236}">
                <a16:creationId xmlns:a16="http://schemas.microsoft.com/office/drawing/2014/main" id="{4545FD01-92FD-1B6D-1AB2-00BB38897F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3" name="Slide Number Placeholder 2">
            <a:extLst>
              <a:ext uri="{FF2B5EF4-FFF2-40B4-BE49-F238E27FC236}">
                <a16:creationId xmlns:a16="http://schemas.microsoft.com/office/drawing/2014/main" id="{343ECD19-34FD-06FE-9D57-3D2565EE12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F244F40-83B1-1F5C-65A4-25CDE507A2BB}"/>
              </a:ext>
            </a:extLst>
          </p:cNvPr>
          <p:cNvSpPr txBox="1"/>
          <p:nvPr/>
        </p:nvSpPr>
        <p:spPr>
          <a:xfrm>
            <a:off x="282597" y="2138181"/>
            <a:ext cx="11626801" cy="387388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Medicare Advantage Plans</a:t>
            </a:r>
            <a:endParaRPr lang="en-US" sz="2800" dirty="0">
              <a:solidFill>
                <a:prstClr val="black"/>
              </a:solidFill>
              <a:latin typeface="Century Gothic" panose="020B0502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ndParaRPr>
          </a:p>
          <a:p>
            <a:pPr marL="342900" lvl="0" indent="-3429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rPr>
              <a:t>Medicare Advantage + </a:t>
            </a:r>
            <a:r>
              <a:rPr kumimoji="0" lang="en-US" sz="2400" b="0" i="0" u="none" strike="sngStrike" kern="1200" cap="none" spc="0" normalizeH="0" baseline="0" noProof="0" dirty="0">
                <a:ln>
                  <a:noFill/>
                </a:ln>
                <a:solidFill>
                  <a:prstClr val="black"/>
                </a:solidFill>
                <a:effectLst/>
                <a:uLnTx/>
                <a:uFillTx/>
                <a:latin typeface="Century Gothic" panose="020B0502020202020204" pitchFamily="34" charset="0"/>
              </a:rPr>
              <a:t>Stand Alone Part 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rPr>
              <a:t>Medicare Advantage + </a:t>
            </a:r>
            <a:r>
              <a:rPr kumimoji="0" lang="en-US" sz="2400" b="0" i="0" u="none" strike="sngStrike" kern="1200" cap="none" spc="0" normalizeH="0" baseline="0" noProof="0" dirty="0">
                <a:ln>
                  <a:noFill/>
                </a:ln>
                <a:solidFill>
                  <a:prstClr val="black"/>
                </a:solidFill>
                <a:effectLst/>
                <a:uLnTx/>
                <a:uFillTx/>
                <a:latin typeface="Century Gothic" panose="020B0502020202020204" pitchFamily="34" charset="0"/>
              </a:rPr>
              <a:t>a Medigap Plan</a:t>
            </a:r>
          </a:p>
          <a:p>
            <a:pPr marR="0" lvl="0" algn="l" defTabSz="914400" rtl="0" eaLnBrk="1" fontAlgn="auto" latinLnBrk="0" hangingPunct="1">
              <a:lnSpc>
                <a:spcPct val="100000"/>
              </a:lnSpc>
              <a:spcBef>
                <a:spcPts val="0"/>
              </a:spcBef>
              <a:spcAft>
                <a:spcPts val="600"/>
              </a:spcAft>
              <a:buClrTx/>
              <a:buSzTx/>
              <a:tabLst/>
              <a:defRPr/>
            </a:pPr>
            <a:endParaRPr kumimoji="0" lang="en-US" sz="2400" b="0" i="0" u="none" strike="sngStrike" kern="1200" cap="none" spc="0" normalizeH="0" baseline="0" noProof="0" dirty="0">
              <a:ln>
                <a:noFill/>
              </a:ln>
              <a:solidFill>
                <a:prstClr val="black"/>
              </a:solidFill>
              <a:effectLst/>
              <a:uLnTx/>
              <a:uFillTx/>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Medicare Advantage Plans may offer extra benefits that Original Medicare doesn’t include. </a:t>
            </a:r>
          </a:p>
          <a:p>
            <a:pPr marL="800100" lvl="1" indent="-342900">
              <a:spcAft>
                <a:spcPts val="600"/>
              </a:spcAft>
              <a:buFont typeface="Arial" panose="020B0604020202020204" pitchFamily="34" charset="0"/>
              <a:buChar char="•"/>
              <a:defRPr/>
            </a:pPr>
            <a:r>
              <a:rPr lang="en-US" sz="2400" dirty="0">
                <a:solidFill>
                  <a:prstClr val="black"/>
                </a:solidFill>
                <a:latin typeface="Century Gothic" panose="020B0502020202020204" pitchFamily="34" charset="0"/>
              </a:rPr>
              <a:t>Dental, Vision, Hearing. But…read fine print! </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99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717550-1E40-04B8-C931-8B2DA16DA54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E44F84-EA88-B637-4298-F1A8FA986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66550D6-B800-9B65-E5C0-577E20AD2A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2A0946C-5766-DCAF-9B33-5EC7DF1F0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494AF79-2E99-4C70-AC16-5F6CF76A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F2DD7FA-ABB1-DD18-90DF-F5A54DD9C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CFBFBA-8848-2115-C497-B4EA1E4CA096}"/>
              </a:ext>
            </a:extLst>
          </p:cNvPr>
          <p:cNvSpPr>
            <a:spLocks noGrp="1"/>
          </p:cNvSpPr>
          <p:nvPr>
            <p:ph type="title"/>
          </p:nvPr>
        </p:nvSpPr>
        <p:spPr>
          <a:xfrm>
            <a:off x="644529" y="294538"/>
            <a:ext cx="10623021" cy="1033669"/>
          </a:xfrm>
        </p:spPr>
        <p:txBody>
          <a:bodyPr>
            <a:normAutofit fontScale="90000"/>
          </a:bodyPr>
          <a:lstStyle/>
          <a:p>
            <a:r>
              <a:rPr lang="en-US" sz="3600" b="1" dirty="0">
                <a:solidFill>
                  <a:schemeClr val="bg1"/>
                </a:solidFill>
                <a:latin typeface="Glegoo" pitchFamily="2" charset="77"/>
                <a:cs typeface="Glegoo" pitchFamily="2" charset="77"/>
              </a:rPr>
              <a:t>Part C  Medicare Advantage  </a:t>
            </a:r>
            <a:br>
              <a:rPr lang="en-US" sz="3600" b="1" dirty="0">
                <a:solidFill>
                  <a:schemeClr val="bg1"/>
                </a:solidFill>
                <a:latin typeface="Glegoo" pitchFamily="2" charset="77"/>
                <a:cs typeface="Glegoo" pitchFamily="2" charset="77"/>
              </a:rPr>
            </a:br>
            <a:r>
              <a:rPr lang="en-US" sz="3600" b="1" dirty="0">
                <a:solidFill>
                  <a:schemeClr val="bg1"/>
                </a:solidFill>
                <a:latin typeface="Glegoo" pitchFamily="2" charset="77"/>
                <a:cs typeface="Glegoo" pitchFamily="2" charset="77"/>
              </a:rPr>
              <a:t>Annual Notice / Evidence of Coverage</a:t>
            </a:r>
          </a:p>
        </p:txBody>
      </p:sp>
      <p:pic>
        <p:nvPicPr>
          <p:cNvPr id="37" name="Picture 36" descr="Icon&#10;&#10;Description automatically generated with medium confidence">
            <a:extLst>
              <a:ext uri="{FF2B5EF4-FFF2-40B4-BE49-F238E27FC236}">
                <a16:creationId xmlns:a16="http://schemas.microsoft.com/office/drawing/2014/main" id="{11290D2F-BD4A-8B5B-AA2F-9197103A06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11" name="Content Placeholder 2">
            <a:extLst>
              <a:ext uri="{FF2B5EF4-FFF2-40B4-BE49-F238E27FC236}">
                <a16:creationId xmlns:a16="http://schemas.microsoft.com/office/drawing/2014/main" id="{447A3C6B-F2BE-8872-0809-5D58CE01D6DA}"/>
              </a:ext>
            </a:extLst>
          </p:cNvPr>
          <p:cNvSpPr>
            <a:spLocks noGrp="1"/>
          </p:cNvSpPr>
          <p:nvPr>
            <p:ph idx="1"/>
          </p:nvPr>
        </p:nvSpPr>
        <p:spPr>
          <a:xfrm>
            <a:off x="402208" y="1626831"/>
            <a:ext cx="11387580" cy="5094644"/>
          </a:xfrm>
        </p:spPr>
        <p:txBody>
          <a:bodyPr anchor="t">
            <a:noAutofit/>
          </a:bodyPr>
          <a:lstStyle/>
          <a:p>
            <a:pPr marL="0" indent="0" algn="ctr">
              <a:buNone/>
            </a:pPr>
            <a:r>
              <a:rPr lang="en-US" sz="2800" b="1" i="0" u="none" strike="noStrike" baseline="0" dirty="0">
                <a:solidFill>
                  <a:srgbClr val="221E1F"/>
                </a:solidFill>
                <a:latin typeface="Century Gothic" panose="020B0502020202020204" pitchFamily="34" charset="0"/>
              </a:rPr>
              <a:t>Important! Read the information you get from your plan </a:t>
            </a:r>
            <a:endParaRPr lang="en-US" sz="2800" b="0" i="0" u="none" strike="noStrike" baseline="0" dirty="0">
              <a:solidFill>
                <a:srgbClr val="221E1F"/>
              </a:solidFill>
              <a:latin typeface="Century Gothic" panose="020B0502020202020204" pitchFamily="34" charset="0"/>
            </a:endParaRPr>
          </a:p>
          <a:p>
            <a:r>
              <a:rPr lang="en-US" sz="2400" b="0" i="0" u="none" strike="noStrike" baseline="0" dirty="0">
                <a:solidFill>
                  <a:srgbClr val="221E1F"/>
                </a:solidFill>
                <a:latin typeface="Century Gothic" panose="020B0502020202020204" pitchFamily="34" charset="0"/>
              </a:rPr>
              <a:t>If you’re in a </a:t>
            </a:r>
            <a:r>
              <a:rPr lang="en-US" sz="2400" b="0" i="0" u="none" strike="noStrike" baseline="0" dirty="0">
                <a:solidFill>
                  <a:srgbClr val="0078C1"/>
                </a:solidFill>
                <a:latin typeface="Century Gothic" panose="020B0502020202020204" pitchFamily="34" charset="0"/>
              </a:rPr>
              <a:t>Medicare Advantage Plan or a Part D Prescription Drug Plan (PDP) </a:t>
            </a:r>
            <a:r>
              <a:rPr lang="en-US" sz="2400" b="0" i="0" u="none" strike="noStrike" baseline="0" dirty="0">
                <a:solidFill>
                  <a:srgbClr val="221E1F"/>
                </a:solidFill>
                <a:latin typeface="Century Gothic" panose="020B0502020202020204" pitchFamily="34" charset="0"/>
              </a:rPr>
              <a:t>, review the “Annual Notice of Change” and “Evidence of Coverage” provided by your plan each year. </a:t>
            </a:r>
          </a:p>
          <a:p>
            <a:r>
              <a:rPr lang="en-US" sz="2400" b="1" i="0" u="none" strike="noStrike" baseline="0" dirty="0">
                <a:solidFill>
                  <a:srgbClr val="221E1F"/>
                </a:solidFill>
                <a:latin typeface="Century Gothic" panose="020B0502020202020204" pitchFamily="34" charset="0"/>
              </a:rPr>
              <a:t>Annual Notice of Change: </a:t>
            </a:r>
            <a:r>
              <a:rPr lang="en-US" sz="2400" b="0" i="0" u="none" strike="noStrike" baseline="0" dirty="0">
                <a:solidFill>
                  <a:srgbClr val="221E1F"/>
                </a:solidFill>
                <a:latin typeface="Century Gothic" panose="020B0502020202020204" pitchFamily="34" charset="0"/>
              </a:rPr>
              <a:t>Includes any changes in coverage, costs, and more that will be effective in January. Your plan will send you a printed copy by </a:t>
            </a:r>
            <a:r>
              <a:rPr lang="en-US" sz="2400" b="0" i="0" u="sng" strike="noStrike" baseline="0" dirty="0">
                <a:solidFill>
                  <a:srgbClr val="221E1F"/>
                </a:solidFill>
                <a:latin typeface="Century Gothic" panose="020B0502020202020204" pitchFamily="34" charset="0"/>
              </a:rPr>
              <a:t>September 30</a:t>
            </a:r>
            <a:r>
              <a:rPr lang="en-US" sz="2400" b="0" i="0" u="none" strike="noStrike" baseline="0" dirty="0">
                <a:solidFill>
                  <a:srgbClr val="221E1F"/>
                </a:solidFill>
                <a:latin typeface="Century Gothic" panose="020B0502020202020204" pitchFamily="34" charset="0"/>
              </a:rPr>
              <a:t>. </a:t>
            </a:r>
          </a:p>
          <a:p>
            <a:r>
              <a:rPr lang="en-US" sz="2400" b="1" i="0" u="none" strike="noStrike" baseline="0" dirty="0">
                <a:solidFill>
                  <a:srgbClr val="221E1F"/>
                </a:solidFill>
                <a:latin typeface="Century Gothic" panose="020B0502020202020204" pitchFamily="34" charset="0"/>
              </a:rPr>
              <a:t>Evidence of Coverage: </a:t>
            </a:r>
            <a:r>
              <a:rPr lang="en-US" sz="2400" b="0" i="0" u="none" strike="noStrike" baseline="0" dirty="0">
                <a:solidFill>
                  <a:srgbClr val="221E1F"/>
                </a:solidFill>
                <a:latin typeface="Century Gothic" panose="020B0502020202020204" pitchFamily="34" charset="0"/>
              </a:rPr>
              <a:t>Gives you details about what the plan covers, how much you pay, and more in the next year. Your plan will send you a notice (or printed copy) by </a:t>
            </a:r>
            <a:r>
              <a:rPr lang="en-US" sz="2400" b="0" i="0" u="sng" strike="noStrike" baseline="0" dirty="0">
                <a:solidFill>
                  <a:srgbClr val="221E1F"/>
                </a:solidFill>
                <a:latin typeface="Century Gothic" panose="020B0502020202020204" pitchFamily="34" charset="0"/>
              </a:rPr>
              <a:t>October 15</a:t>
            </a:r>
            <a:r>
              <a:rPr lang="en-US" sz="2400" b="0" i="0" u="none" strike="noStrike" baseline="0" dirty="0">
                <a:solidFill>
                  <a:srgbClr val="221E1F"/>
                </a:solidFill>
                <a:latin typeface="Century Gothic" panose="020B0502020202020204" pitchFamily="34" charset="0"/>
              </a:rPr>
              <a:t>. It will include information on how to get it electronically or by mail. </a:t>
            </a:r>
          </a:p>
          <a:p>
            <a:pPr marR="1800"/>
            <a:r>
              <a:rPr lang="en-US" sz="2400" b="1" i="0" u="none" strike="noStrike" baseline="0" dirty="0">
                <a:solidFill>
                  <a:srgbClr val="221E1F"/>
                </a:solidFill>
                <a:latin typeface="Century Gothic" panose="020B0502020202020204" pitchFamily="34" charset="0"/>
              </a:rPr>
              <a:t>If you don’t get these important documents, contact your plan. </a:t>
            </a:r>
            <a:endParaRPr lang="en-US" sz="2400" dirty="0">
              <a:latin typeface="Century Gothic" panose="020B0502020202020204" pitchFamily="34" charset="0"/>
            </a:endParaRPr>
          </a:p>
          <a:p>
            <a:pPr marL="0" lvl="2" indent="0">
              <a:buNone/>
            </a:pPr>
            <a:endParaRPr lang="en-US" sz="2800" dirty="0"/>
          </a:p>
          <a:p>
            <a:pPr marL="285750" lvl="2"/>
            <a:endParaRPr lang="en-US" dirty="0">
              <a:solidFill>
                <a:prstClr val="black"/>
              </a:solidFill>
            </a:endParaRPr>
          </a:p>
          <a:p>
            <a:pPr marL="0" indent="0">
              <a:buNone/>
            </a:pPr>
            <a:endParaRPr lang="en-US" b="1" dirty="0"/>
          </a:p>
          <a:p>
            <a:pPr eaLnBrk="1" hangingPunct="1">
              <a:lnSpc>
                <a:spcPct val="90000"/>
              </a:lnSpc>
            </a:pPr>
            <a:endParaRPr lang="en-US" sz="2400" b="1" kern="100" dirty="0">
              <a:effectLst/>
              <a:ea typeface="Calibri" panose="020F0502020204030204" pitchFamily="34" charset="0"/>
              <a:cs typeface="Times New Roman" panose="02020603050405020304" pitchFamily="18" charset="0"/>
            </a:endParaRPr>
          </a:p>
          <a:p>
            <a:pPr marL="0" indent="0" eaLnBrk="1" hangingPunct="1">
              <a:lnSpc>
                <a:spcPct val="90000"/>
              </a:lnSpc>
              <a:buNone/>
            </a:pPr>
            <a:endParaRPr lang="en-US" sz="2400" dirty="0"/>
          </a:p>
        </p:txBody>
      </p:sp>
      <p:sp>
        <p:nvSpPr>
          <p:cNvPr id="3" name="Slide Number Placeholder 2">
            <a:extLst>
              <a:ext uri="{FF2B5EF4-FFF2-40B4-BE49-F238E27FC236}">
                <a16:creationId xmlns:a16="http://schemas.microsoft.com/office/drawing/2014/main" id="{1EA280B8-FB28-9034-EDE0-A764D5561E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066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DE0325-A812-7BB9-21FF-8EBE5609EE9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F8996D-4E5A-9507-6CD6-40343CD77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82739E6-9193-D4EE-80D8-11A1D650C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DE2AD03-1E4A-FC70-3834-96066CB62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D994CB-AC1B-9EF6-76CA-ACDC3C157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ED3D54F-D3B8-F358-9824-2319C2556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0A931C-8388-A64C-7B71-DFE01F56B5DC}"/>
              </a:ext>
            </a:extLst>
          </p:cNvPr>
          <p:cNvSpPr>
            <a:spLocks noGrp="1"/>
          </p:cNvSpPr>
          <p:nvPr>
            <p:ph type="title"/>
          </p:nvPr>
        </p:nvSpPr>
        <p:spPr>
          <a:xfrm>
            <a:off x="644529" y="294538"/>
            <a:ext cx="10623021" cy="1033669"/>
          </a:xfrm>
        </p:spPr>
        <p:txBody>
          <a:bodyPr>
            <a:normAutofit/>
          </a:bodyPr>
          <a:lstStyle/>
          <a:p>
            <a:r>
              <a:rPr lang="en-US" sz="3600" b="1" dirty="0">
                <a:solidFill>
                  <a:schemeClr val="bg1"/>
                </a:solidFill>
                <a:latin typeface="Glegoo" pitchFamily="2" charset="77"/>
                <a:cs typeface="Glegoo" pitchFamily="2" charset="77"/>
              </a:rPr>
              <a:t>Part C  Medicare Advantage  </a:t>
            </a:r>
          </a:p>
        </p:txBody>
      </p:sp>
      <p:pic>
        <p:nvPicPr>
          <p:cNvPr id="37" name="Picture 36" descr="Icon&#10;&#10;Description automatically generated with medium confidence">
            <a:extLst>
              <a:ext uri="{FF2B5EF4-FFF2-40B4-BE49-F238E27FC236}">
                <a16:creationId xmlns:a16="http://schemas.microsoft.com/office/drawing/2014/main" id="{F4ECE0B5-569D-3434-67D5-8CA3A12801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graphicFrame>
        <p:nvGraphicFramePr>
          <p:cNvPr id="39" name="Content Placeholder 2">
            <a:extLst>
              <a:ext uri="{FF2B5EF4-FFF2-40B4-BE49-F238E27FC236}">
                <a16:creationId xmlns:a16="http://schemas.microsoft.com/office/drawing/2014/main" id="{92893A78-3BC9-95BF-682F-5643D5F6131D}"/>
              </a:ext>
            </a:extLst>
          </p:cNvPr>
          <p:cNvGraphicFramePr>
            <a:graphicFrameLocks noGrp="1"/>
          </p:cNvGraphicFramePr>
          <p:nvPr>
            <p:ph idx="1"/>
            <p:extLst>
              <p:ext uri="{D42A27DB-BD31-4B8C-83A1-F6EECF244321}">
                <p14:modId xmlns:p14="http://schemas.microsoft.com/office/powerpoint/2010/main" val="2889013697"/>
              </p:ext>
            </p:extLst>
          </p:nvPr>
        </p:nvGraphicFramePr>
        <p:xfrm>
          <a:off x="900256" y="2194926"/>
          <a:ext cx="10391483" cy="4068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EF2208D-F8D3-CA5F-4F2A-39B34E6E9E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B876419-3A3B-0924-329B-6412304ECC41}"/>
              </a:ext>
            </a:extLst>
          </p:cNvPr>
          <p:cNvSpPr txBox="1"/>
          <p:nvPr/>
        </p:nvSpPr>
        <p:spPr>
          <a:xfrm>
            <a:off x="1485496" y="1683296"/>
            <a:ext cx="9221001" cy="461665"/>
          </a:xfrm>
          <a:prstGeom prst="rect">
            <a:avLst/>
          </a:prstGeom>
          <a:noFill/>
        </p:spPr>
        <p:txBody>
          <a:bodyPr wrap="square">
            <a:spAutoFit/>
          </a:bodyPr>
          <a:lstStyle/>
          <a:p>
            <a:r>
              <a:rPr lang="en-US" sz="2400" b="1" dirty="0">
                <a:latin typeface="Century Gothic" panose="020B0502020202020204" pitchFamily="34" charset="0"/>
              </a:rPr>
              <a:t>What are the different types of Medicare Advantage Plans?</a:t>
            </a:r>
          </a:p>
        </p:txBody>
      </p:sp>
    </p:spTree>
    <p:extLst>
      <p:ext uri="{BB962C8B-B14F-4D97-AF65-F5344CB8AC3E}">
        <p14:creationId xmlns:p14="http://schemas.microsoft.com/office/powerpoint/2010/main" val="1670779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D6573E-3D4B-9055-D4AB-750A7DFA6B6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7B3DB7-EB81-F0BB-AC02-C3F3802D8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29AECB2-B351-1015-262D-4C0C116A3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B1FF3D1-E631-0997-18E4-241895B8E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B4FB0CC-0627-11FF-1CA1-79065D29F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8808DF1-6374-AE43-1BB5-A82714FA9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F52C70-B91E-A7A7-34F8-7169191AD5C3}"/>
              </a:ext>
            </a:extLst>
          </p:cNvPr>
          <p:cNvSpPr>
            <a:spLocks noGrp="1"/>
          </p:cNvSpPr>
          <p:nvPr>
            <p:ph type="title"/>
          </p:nvPr>
        </p:nvSpPr>
        <p:spPr>
          <a:xfrm>
            <a:off x="644529" y="294538"/>
            <a:ext cx="10623021" cy="1033669"/>
          </a:xfrm>
        </p:spPr>
        <p:txBody>
          <a:bodyPr>
            <a:normAutofit/>
          </a:bodyPr>
          <a:lstStyle/>
          <a:p>
            <a:r>
              <a:rPr lang="en-US" sz="3600" b="1" dirty="0">
                <a:solidFill>
                  <a:schemeClr val="bg1"/>
                </a:solidFill>
                <a:latin typeface="Glegoo" pitchFamily="2" charset="77"/>
                <a:cs typeface="Glegoo" pitchFamily="2" charset="77"/>
              </a:rPr>
              <a:t>Part C  Medicare Advantage  </a:t>
            </a:r>
          </a:p>
        </p:txBody>
      </p:sp>
      <p:pic>
        <p:nvPicPr>
          <p:cNvPr id="37" name="Picture 36" descr="Icon&#10;&#10;Description automatically generated with medium confidence">
            <a:extLst>
              <a:ext uri="{FF2B5EF4-FFF2-40B4-BE49-F238E27FC236}">
                <a16:creationId xmlns:a16="http://schemas.microsoft.com/office/drawing/2014/main" id="{D859D6CC-98BA-72A0-10B2-AF4F944ABF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11" name="Content Placeholder 2">
            <a:extLst>
              <a:ext uri="{FF2B5EF4-FFF2-40B4-BE49-F238E27FC236}">
                <a16:creationId xmlns:a16="http://schemas.microsoft.com/office/drawing/2014/main" id="{452F1DE1-D252-C2EE-B889-C1877D621A10}"/>
              </a:ext>
            </a:extLst>
          </p:cNvPr>
          <p:cNvSpPr>
            <a:spLocks noGrp="1"/>
          </p:cNvSpPr>
          <p:nvPr>
            <p:ph idx="1"/>
          </p:nvPr>
        </p:nvSpPr>
        <p:spPr>
          <a:xfrm>
            <a:off x="339365" y="1869331"/>
            <a:ext cx="11434713" cy="4852144"/>
          </a:xfrm>
        </p:spPr>
        <p:txBody>
          <a:bodyPr anchor="t">
            <a:noAutofit/>
          </a:bodyPr>
          <a:lstStyle/>
          <a:p>
            <a:pPr marL="57150" lvl="1" indent="0">
              <a:buNone/>
            </a:pPr>
            <a:r>
              <a:rPr lang="en-US" sz="2800" b="1" dirty="0"/>
              <a:t>	</a:t>
            </a:r>
            <a:r>
              <a:rPr lang="en-US" sz="2800" b="1" dirty="0">
                <a:latin typeface="Century Gothic" panose="020B0502020202020204" pitchFamily="34" charset="0"/>
              </a:rPr>
              <a:t>Special Needs Plan (SNP) Medicare Advantage</a:t>
            </a:r>
            <a:r>
              <a:rPr lang="en-US" sz="2800" dirty="0">
                <a:latin typeface="Century Gothic" panose="020B0502020202020204" pitchFamily="34" charset="0"/>
              </a:rPr>
              <a:t> </a:t>
            </a:r>
          </a:p>
          <a:p>
            <a:pPr marL="57150" lvl="1" indent="0">
              <a:buNone/>
            </a:pPr>
            <a:r>
              <a:rPr lang="en-US" dirty="0">
                <a:latin typeface="Century Gothic" panose="020B0502020202020204" pitchFamily="34" charset="0"/>
              </a:rPr>
              <a:t>Plans available for people who qualify based on their health or care requirements.</a:t>
            </a:r>
          </a:p>
          <a:p>
            <a:pPr marL="57150" lvl="1" indent="0">
              <a:buNone/>
            </a:pPr>
            <a:endParaRPr lang="en-US" dirty="0">
              <a:latin typeface="Century Gothic" panose="020B0502020202020204" pitchFamily="34" charset="0"/>
            </a:endParaRPr>
          </a:p>
          <a:p>
            <a:pPr marL="971550" lvl="2" indent="-457200">
              <a:buFont typeface="Wingdings" panose="05000000000000000000" pitchFamily="2" charset="2"/>
              <a:buChar char="v"/>
            </a:pPr>
            <a:r>
              <a:rPr lang="en-US" sz="2400" b="1" dirty="0">
                <a:latin typeface="Century Gothic" panose="020B0502020202020204" pitchFamily="34" charset="0"/>
              </a:rPr>
              <a:t>Chronic Condition SNP (C-SNP)</a:t>
            </a:r>
            <a:r>
              <a:rPr lang="en-US" sz="2400" dirty="0">
                <a:latin typeface="Century Gothic" panose="020B0502020202020204" pitchFamily="34" charset="0"/>
              </a:rPr>
              <a:t>  Specific severe or disabling Chronic Conditions </a:t>
            </a:r>
          </a:p>
          <a:p>
            <a:pPr marL="971550" lvl="2" indent="-457200">
              <a:buFont typeface="Wingdings" panose="05000000000000000000" pitchFamily="2" charset="2"/>
              <a:buChar char="v"/>
            </a:pPr>
            <a:r>
              <a:rPr lang="en-US" sz="2400" b="1" dirty="0">
                <a:latin typeface="Century Gothic" panose="020B0502020202020204" pitchFamily="34" charset="0"/>
              </a:rPr>
              <a:t>Dual Eligible SNP (D-SNP)</a:t>
            </a:r>
            <a:r>
              <a:rPr lang="en-US" sz="2400" dirty="0">
                <a:latin typeface="Century Gothic" panose="020B0502020202020204" pitchFamily="34" charset="0"/>
              </a:rPr>
              <a:t> beneficiaries eligible for both Medicare and Medicaid</a:t>
            </a:r>
          </a:p>
          <a:p>
            <a:pPr marL="971550" lvl="2" indent="-457200">
              <a:buFont typeface="Wingdings" panose="05000000000000000000" pitchFamily="2" charset="2"/>
              <a:buChar char="v"/>
            </a:pPr>
            <a:r>
              <a:rPr lang="en-US" sz="2400" b="1" dirty="0">
                <a:latin typeface="Century Gothic" panose="020B0502020202020204" pitchFamily="34" charset="0"/>
              </a:rPr>
              <a:t>Institutional SNP (I- SNP) </a:t>
            </a:r>
            <a:r>
              <a:rPr lang="en-US" sz="2400" dirty="0">
                <a:latin typeface="Century Gothic" panose="020B0502020202020204" pitchFamily="34" charset="0"/>
              </a:rPr>
              <a:t>People who live in long term care facilities or live in a community but require a high level of nursing home care at home. </a:t>
            </a:r>
          </a:p>
          <a:p>
            <a:pPr marL="0" lvl="2" indent="0">
              <a:buNone/>
            </a:pPr>
            <a:endParaRPr lang="en-US" sz="2800" dirty="0"/>
          </a:p>
          <a:p>
            <a:pPr marL="285750" lvl="2"/>
            <a:endParaRPr lang="en-US" dirty="0">
              <a:solidFill>
                <a:prstClr val="black"/>
              </a:solidFill>
            </a:endParaRPr>
          </a:p>
          <a:p>
            <a:pPr marL="0" indent="0">
              <a:buNone/>
            </a:pPr>
            <a:endParaRPr lang="en-US" b="1" dirty="0"/>
          </a:p>
          <a:p>
            <a:pPr eaLnBrk="1" hangingPunct="1">
              <a:lnSpc>
                <a:spcPct val="90000"/>
              </a:lnSpc>
            </a:pPr>
            <a:endParaRPr lang="en-US" sz="2400" b="1" kern="100" dirty="0">
              <a:effectLst/>
              <a:ea typeface="Calibri" panose="020F0502020204030204" pitchFamily="34" charset="0"/>
              <a:cs typeface="Times New Roman" panose="02020603050405020304" pitchFamily="18" charset="0"/>
            </a:endParaRPr>
          </a:p>
          <a:p>
            <a:pPr marL="0" indent="0" eaLnBrk="1" hangingPunct="1">
              <a:lnSpc>
                <a:spcPct val="90000"/>
              </a:lnSpc>
              <a:buNone/>
            </a:pPr>
            <a:endParaRPr lang="en-US" sz="2400" dirty="0"/>
          </a:p>
        </p:txBody>
      </p:sp>
      <p:sp>
        <p:nvSpPr>
          <p:cNvPr id="3" name="Slide Number Placeholder 2">
            <a:extLst>
              <a:ext uri="{FF2B5EF4-FFF2-40B4-BE49-F238E27FC236}">
                <a16:creationId xmlns:a16="http://schemas.microsoft.com/office/drawing/2014/main" id="{4597A293-8998-C117-F49A-9939E4ED14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987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9651F2-5E83-76B3-E24C-C451AEDB778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53FC4C-D490-60B7-2B67-B16E102A9C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7BB38A2-D8C6-810E-CD5D-BFAD3FD7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841FC14-57C1-75AD-8B48-475AA5941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D7C19A2-84FE-8221-50ED-F77850BB33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019828F-E26A-89AA-799A-4666D253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8FF3C4-96B5-2C16-0D10-0C7FC4F86AEC}"/>
              </a:ext>
            </a:extLst>
          </p:cNvPr>
          <p:cNvSpPr>
            <a:spLocks noGrp="1"/>
          </p:cNvSpPr>
          <p:nvPr>
            <p:ph type="title"/>
          </p:nvPr>
        </p:nvSpPr>
        <p:spPr>
          <a:xfrm>
            <a:off x="644529" y="294538"/>
            <a:ext cx="10623021" cy="1033669"/>
          </a:xfrm>
        </p:spPr>
        <p:txBody>
          <a:bodyPr>
            <a:normAutofit fontScale="90000"/>
          </a:bodyPr>
          <a:lstStyle/>
          <a:p>
            <a:r>
              <a:rPr kumimoji="0" lang="en-US" sz="3600" b="0" i="0" u="none" strike="noStrike" kern="1200" cap="none" spc="0" normalizeH="0" baseline="0" noProof="0" dirty="0">
                <a:ln>
                  <a:noFill/>
                </a:ln>
                <a:solidFill>
                  <a:srgbClr val="FFFFFF"/>
                </a:solidFill>
                <a:effectLst/>
                <a:uLnTx/>
                <a:uFillTx/>
                <a:latin typeface="Glegoo" pitchFamily="2" charset="77"/>
                <a:ea typeface="+mj-ea"/>
                <a:cs typeface="Glegoo" pitchFamily="2" charset="77"/>
              </a:rPr>
              <a:t>Provider and Hospital </a:t>
            </a:r>
            <a:br>
              <a:rPr kumimoji="0" lang="en-US" sz="3600" b="0" i="0" u="none" strike="noStrike" kern="1200" cap="none" spc="0" normalizeH="0" baseline="0" noProof="0" dirty="0">
                <a:ln>
                  <a:noFill/>
                </a:ln>
                <a:solidFill>
                  <a:srgbClr val="FFFFFF"/>
                </a:solidFill>
                <a:effectLst/>
                <a:uLnTx/>
                <a:uFillTx/>
                <a:latin typeface="Glegoo" pitchFamily="2" charset="77"/>
                <a:ea typeface="+mj-ea"/>
                <a:cs typeface="Glegoo" pitchFamily="2" charset="77"/>
              </a:rPr>
            </a:br>
            <a:r>
              <a:rPr kumimoji="0" lang="en-US" sz="3600" b="0" i="0" u="none" strike="noStrike" kern="1200" cap="none" spc="0" normalizeH="0" baseline="0" noProof="0" dirty="0">
                <a:ln>
                  <a:noFill/>
                </a:ln>
                <a:solidFill>
                  <a:srgbClr val="FFFFFF"/>
                </a:solidFill>
                <a:effectLst/>
                <a:uLnTx/>
                <a:uFillTx/>
                <a:latin typeface="Glegoo" pitchFamily="2" charset="77"/>
                <a:ea typeface="+mj-ea"/>
                <a:cs typeface="Glegoo" pitchFamily="2" charset="77"/>
              </a:rPr>
              <a:t>Network Participation </a:t>
            </a:r>
            <a:endParaRPr lang="en-US" sz="3600" b="1" dirty="0">
              <a:solidFill>
                <a:schemeClr val="bg1"/>
              </a:solidFill>
              <a:latin typeface="Glegoo" pitchFamily="2" charset="77"/>
              <a:cs typeface="Glegoo" pitchFamily="2" charset="77"/>
            </a:endParaRPr>
          </a:p>
        </p:txBody>
      </p:sp>
      <p:pic>
        <p:nvPicPr>
          <p:cNvPr id="37" name="Picture 36" descr="Icon&#10;&#10;Description automatically generated with medium confidence">
            <a:extLst>
              <a:ext uri="{FF2B5EF4-FFF2-40B4-BE49-F238E27FC236}">
                <a16:creationId xmlns:a16="http://schemas.microsoft.com/office/drawing/2014/main" id="{0094C6A8-4AA1-C24A-9C99-E02A8257BC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11" name="Content Placeholder 2">
            <a:extLst>
              <a:ext uri="{FF2B5EF4-FFF2-40B4-BE49-F238E27FC236}">
                <a16:creationId xmlns:a16="http://schemas.microsoft.com/office/drawing/2014/main" id="{3653EFAB-0254-2506-3408-27A0A930DA8A}"/>
              </a:ext>
            </a:extLst>
          </p:cNvPr>
          <p:cNvSpPr>
            <a:spLocks noGrp="1"/>
          </p:cNvSpPr>
          <p:nvPr>
            <p:ph idx="1"/>
          </p:nvPr>
        </p:nvSpPr>
        <p:spPr>
          <a:xfrm>
            <a:off x="402208" y="1738042"/>
            <a:ext cx="11387580" cy="5119958"/>
          </a:xfrm>
        </p:spPr>
        <p:txBody>
          <a:bodyPr anchor="t">
            <a:noAutofit/>
          </a:bodyPr>
          <a:lstStyle/>
          <a:p>
            <a:pPr marL="0" indent="0">
              <a:buNone/>
            </a:pPr>
            <a:r>
              <a:rPr lang="en-US" b="1" dirty="0">
                <a:latin typeface="Century Gothic" panose="020B0502020202020204" pitchFamily="34" charset="0"/>
              </a:rPr>
              <a:t> </a:t>
            </a:r>
            <a:endParaRPr lang="en-US" dirty="0">
              <a:latin typeface="Century Gothic" panose="020B0502020202020204" pitchFamily="34" charset="0"/>
            </a:endParaRPr>
          </a:p>
          <a:p>
            <a:endParaRPr lang="en-US" dirty="0"/>
          </a:p>
          <a:p>
            <a:pPr marL="285750" lvl="1"/>
            <a:endParaRPr lang="en-US" sz="2800" dirty="0"/>
          </a:p>
          <a:p>
            <a:pPr marL="0" lvl="2" indent="0">
              <a:buNone/>
            </a:pPr>
            <a:endParaRPr lang="en-US" sz="2800" dirty="0"/>
          </a:p>
          <a:p>
            <a:pPr marL="285750" lvl="2"/>
            <a:endParaRPr lang="en-US" dirty="0">
              <a:solidFill>
                <a:prstClr val="black"/>
              </a:solidFill>
            </a:endParaRPr>
          </a:p>
          <a:p>
            <a:pPr marL="0" indent="0">
              <a:buNone/>
            </a:pPr>
            <a:endParaRPr lang="en-US" b="1" dirty="0"/>
          </a:p>
          <a:p>
            <a:pPr eaLnBrk="1" hangingPunct="1">
              <a:lnSpc>
                <a:spcPct val="90000"/>
              </a:lnSpc>
            </a:pPr>
            <a:endParaRPr lang="en-US" sz="2400" b="1" kern="100" dirty="0">
              <a:effectLst/>
              <a:ea typeface="Calibri" panose="020F0502020204030204" pitchFamily="34" charset="0"/>
              <a:cs typeface="Times New Roman" panose="02020603050405020304" pitchFamily="18" charset="0"/>
            </a:endParaRPr>
          </a:p>
          <a:p>
            <a:pPr marL="0" indent="0" eaLnBrk="1" hangingPunct="1">
              <a:lnSpc>
                <a:spcPct val="90000"/>
              </a:lnSpc>
              <a:buNone/>
            </a:pPr>
            <a:endParaRPr lang="en-US" sz="2400" dirty="0"/>
          </a:p>
        </p:txBody>
      </p:sp>
      <p:sp>
        <p:nvSpPr>
          <p:cNvPr id="3" name="Slide Number Placeholder 2">
            <a:extLst>
              <a:ext uri="{FF2B5EF4-FFF2-40B4-BE49-F238E27FC236}">
                <a16:creationId xmlns:a16="http://schemas.microsoft.com/office/drawing/2014/main" id="{01E2D377-1798-D57C-14A8-ADB28A36D1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41" name="TextBox 4">
            <a:extLst>
              <a:ext uri="{FF2B5EF4-FFF2-40B4-BE49-F238E27FC236}">
                <a16:creationId xmlns:a16="http://schemas.microsoft.com/office/drawing/2014/main" id="{91E7FCA3-702D-1255-4649-94BD731BA4FA}"/>
              </a:ext>
            </a:extLst>
          </p:cNvPr>
          <p:cNvGraphicFramePr/>
          <p:nvPr>
            <p:extLst>
              <p:ext uri="{D42A27DB-BD31-4B8C-83A1-F6EECF244321}">
                <p14:modId xmlns:p14="http://schemas.microsoft.com/office/powerpoint/2010/main" val="4180019827"/>
              </p:ext>
            </p:extLst>
          </p:nvPr>
        </p:nvGraphicFramePr>
        <p:xfrm>
          <a:off x="402208" y="1744731"/>
          <a:ext cx="11493784" cy="3813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9692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51E253-EBB2-70FB-9689-76711A08F8D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95EED0E-7561-CB82-AA87-2C739CBE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42AC778-1454-975B-14D7-2FFB478FF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56591C4-F65D-8F63-141E-02CB7E3E97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C1BAEC9-22DD-8F21-2DDF-37A5980DD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8ECF1C6-8FB2-FD21-EB08-1D30052A4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757A48-5D48-F48E-798E-56C00F398E8C}"/>
              </a:ext>
            </a:extLst>
          </p:cNvPr>
          <p:cNvSpPr>
            <a:spLocks noGrp="1"/>
          </p:cNvSpPr>
          <p:nvPr>
            <p:ph type="title"/>
          </p:nvPr>
        </p:nvSpPr>
        <p:spPr>
          <a:xfrm>
            <a:off x="644529" y="294538"/>
            <a:ext cx="10623021" cy="1033669"/>
          </a:xfrm>
        </p:spPr>
        <p:txBody>
          <a:bodyPr>
            <a:normAutofit fontScale="90000"/>
          </a:bodyPr>
          <a:lstStyle/>
          <a:p>
            <a:r>
              <a:rPr kumimoji="0" lang="en-US" sz="3600" b="0" i="0" u="none" strike="noStrike" kern="1200" cap="none" spc="0" normalizeH="0" baseline="0" noProof="0" dirty="0">
                <a:ln>
                  <a:noFill/>
                </a:ln>
                <a:solidFill>
                  <a:srgbClr val="FFFFFF"/>
                </a:solidFill>
                <a:effectLst/>
                <a:uLnTx/>
                <a:uFillTx/>
                <a:latin typeface="Glegoo" pitchFamily="2" charset="77"/>
                <a:ea typeface="+mj-ea"/>
                <a:cs typeface="Glegoo" pitchFamily="2" charset="77"/>
              </a:rPr>
              <a:t>Provider and Hospital </a:t>
            </a:r>
            <a:br>
              <a:rPr kumimoji="0" lang="en-US" sz="3600" b="0" i="0" u="none" strike="noStrike" kern="1200" cap="none" spc="0" normalizeH="0" baseline="0" noProof="0" dirty="0">
                <a:ln>
                  <a:noFill/>
                </a:ln>
                <a:solidFill>
                  <a:srgbClr val="FFFFFF"/>
                </a:solidFill>
                <a:effectLst/>
                <a:uLnTx/>
                <a:uFillTx/>
                <a:latin typeface="Glegoo" pitchFamily="2" charset="77"/>
                <a:ea typeface="+mj-ea"/>
                <a:cs typeface="Glegoo" pitchFamily="2" charset="77"/>
              </a:rPr>
            </a:br>
            <a:r>
              <a:rPr kumimoji="0" lang="en-US" sz="3600" b="0" i="0" u="none" strike="noStrike" kern="1200" cap="none" spc="0" normalizeH="0" baseline="0" noProof="0" dirty="0">
                <a:ln>
                  <a:noFill/>
                </a:ln>
                <a:solidFill>
                  <a:srgbClr val="FFFFFF"/>
                </a:solidFill>
                <a:effectLst/>
                <a:uLnTx/>
                <a:uFillTx/>
                <a:latin typeface="Glegoo" pitchFamily="2" charset="77"/>
                <a:ea typeface="+mj-ea"/>
                <a:cs typeface="Glegoo" pitchFamily="2" charset="77"/>
              </a:rPr>
              <a:t>Network Participation </a:t>
            </a:r>
            <a:endParaRPr lang="en-US" sz="3600" b="1" dirty="0">
              <a:solidFill>
                <a:schemeClr val="bg1"/>
              </a:solidFill>
              <a:latin typeface="Glegoo" pitchFamily="2" charset="77"/>
              <a:cs typeface="Glegoo" pitchFamily="2" charset="77"/>
            </a:endParaRPr>
          </a:p>
        </p:txBody>
      </p:sp>
      <p:pic>
        <p:nvPicPr>
          <p:cNvPr id="37" name="Picture 36" descr="Icon&#10;&#10;Description automatically generated with medium confidence">
            <a:extLst>
              <a:ext uri="{FF2B5EF4-FFF2-40B4-BE49-F238E27FC236}">
                <a16:creationId xmlns:a16="http://schemas.microsoft.com/office/drawing/2014/main" id="{5F2124A5-76EA-B0CE-9005-A1FE62E7DF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11" name="Content Placeholder 2">
            <a:extLst>
              <a:ext uri="{FF2B5EF4-FFF2-40B4-BE49-F238E27FC236}">
                <a16:creationId xmlns:a16="http://schemas.microsoft.com/office/drawing/2014/main" id="{B9B35E06-C13C-D6A7-3A23-BD1C87F54AB0}"/>
              </a:ext>
            </a:extLst>
          </p:cNvPr>
          <p:cNvSpPr>
            <a:spLocks noGrp="1"/>
          </p:cNvSpPr>
          <p:nvPr>
            <p:ph idx="1"/>
          </p:nvPr>
        </p:nvSpPr>
        <p:spPr>
          <a:xfrm>
            <a:off x="699023" y="1756368"/>
            <a:ext cx="10514031" cy="5119958"/>
          </a:xfrm>
        </p:spPr>
        <p:txBody>
          <a:bodyPr anchor="t">
            <a:noAutofit/>
          </a:bodyPr>
          <a:lstStyle/>
          <a:p>
            <a:pPr marL="0" indent="0">
              <a:buNone/>
            </a:pPr>
            <a:r>
              <a:rPr lang="en-US" b="1" dirty="0">
                <a:latin typeface="Century Gothic" panose="020B0502020202020204" pitchFamily="34" charset="0"/>
              </a:rPr>
              <a:t> </a:t>
            </a:r>
            <a:endParaRPr lang="en-US" dirty="0">
              <a:latin typeface="Century Gothic" panose="020B0502020202020204" pitchFamily="34" charset="0"/>
            </a:endParaRPr>
          </a:p>
          <a:p>
            <a:endParaRPr lang="en-US" dirty="0"/>
          </a:p>
          <a:p>
            <a:pPr marL="285750" lvl="1"/>
            <a:endParaRPr lang="en-US" sz="2800" dirty="0"/>
          </a:p>
          <a:p>
            <a:pPr marL="0" lvl="2" indent="0">
              <a:buNone/>
            </a:pPr>
            <a:endParaRPr lang="en-US" sz="2800" dirty="0"/>
          </a:p>
          <a:p>
            <a:pPr marL="285750" lvl="2"/>
            <a:endParaRPr lang="en-US" dirty="0">
              <a:solidFill>
                <a:prstClr val="black"/>
              </a:solidFill>
            </a:endParaRPr>
          </a:p>
          <a:p>
            <a:pPr marL="0" indent="0">
              <a:buNone/>
            </a:pPr>
            <a:endParaRPr lang="en-US" b="1" dirty="0"/>
          </a:p>
          <a:p>
            <a:pPr eaLnBrk="1" hangingPunct="1">
              <a:lnSpc>
                <a:spcPct val="90000"/>
              </a:lnSpc>
            </a:pPr>
            <a:endParaRPr lang="en-US" sz="2400" b="1" kern="100" dirty="0">
              <a:effectLst/>
              <a:ea typeface="Calibri" panose="020F0502020204030204" pitchFamily="34" charset="0"/>
              <a:cs typeface="Times New Roman" panose="02020603050405020304" pitchFamily="18" charset="0"/>
            </a:endParaRPr>
          </a:p>
          <a:p>
            <a:pPr marL="0" indent="0" eaLnBrk="1" hangingPunct="1">
              <a:lnSpc>
                <a:spcPct val="90000"/>
              </a:lnSpc>
              <a:buNone/>
            </a:pPr>
            <a:endParaRPr lang="en-US" sz="2400" dirty="0"/>
          </a:p>
        </p:txBody>
      </p:sp>
      <p:sp>
        <p:nvSpPr>
          <p:cNvPr id="3" name="Slide Number Placeholder 2">
            <a:extLst>
              <a:ext uri="{FF2B5EF4-FFF2-40B4-BE49-F238E27FC236}">
                <a16:creationId xmlns:a16="http://schemas.microsoft.com/office/drawing/2014/main" id="{122F06FB-791E-72C7-621A-C09C335DC7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39" name="TextBox 4">
            <a:extLst>
              <a:ext uri="{FF2B5EF4-FFF2-40B4-BE49-F238E27FC236}">
                <a16:creationId xmlns:a16="http://schemas.microsoft.com/office/drawing/2014/main" id="{A40780F7-12B6-E37F-FBF3-DC975F16C6FA}"/>
              </a:ext>
            </a:extLst>
          </p:cNvPr>
          <p:cNvGraphicFramePr/>
          <p:nvPr>
            <p:extLst>
              <p:ext uri="{D42A27DB-BD31-4B8C-83A1-F6EECF244321}">
                <p14:modId xmlns:p14="http://schemas.microsoft.com/office/powerpoint/2010/main" val="539062841"/>
              </p:ext>
            </p:extLst>
          </p:nvPr>
        </p:nvGraphicFramePr>
        <p:xfrm>
          <a:off x="838982" y="1705566"/>
          <a:ext cx="10514031" cy="3939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7231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644529" y="294538"/>
            <a:ext cx="10623021" cy="1033669"/>
          </a:xfrm>
        </p:spPr>
        <p:txBody>
          <a:bodyPr>
            <a:normAutofit/>
          </a:bodyPr>
          <a:lstStyle/>
          <a:p>
            <a:r>
              <a:rPr lang="en-US" sz="4000" dirty="0">
                <a:solidFill>
                  <a:srgbClr val="FFFFFF"/>
                </a:solidFill>
                <a:latin typeface="Glegoo" pitchFamily="2" charset="77"/>
                <a:cs typeface="Glegoo" pitchFamily="2" charset="77"/>
              </a:rPr>
              <a:t>“Pay me now or Pay me later.”</a:t>
            </a: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11" name="Content Placeholder 2">
            <a:extLst>
              <a:ext uri="{FF2B5EF4-FFF2-40B4-BE49-F238E27FC236}">
                <a16:creationId xmlns:a16="http://schemas.microsoft.com/office/drawing/2014/main" id="{D0F20D8F-400E-7346-BD57-9424E6416040}"/>
              </a:ext>
            </a:extLst>
          </p:cNvPr>
          <p:cNvSpPr>
            <a:spLocks noGrp="1"/>
          </p:cNvSpPr>
          <p:nvPr>
            <p:ph idx="1"/>
          </p:nvPr>
        </p:nvSpPr>
        <p:spPr>
          <a:xfrm>
            <a:off x="37685" y="1649649"/>
            <a:ext cx="6278274" cy="4213030"/>
          </a:xfrm>
        </p:spPr>
        <p:txBody>
          <a:bodyPr numCol="1" anchor="t">
            <a:noAutofit/>
          </a:bodyPr>
          <a:lstStyle/>
          <a:p>
            <a:pPr marL="0" indent="0" eaLnBrk="1" hangingPunct="1">
              <a:lnSpc>
                <a:spcPct val="90000"/>
              </a:lnSpc>
              <a:buNone/>
            </a:pPr>
            <a:r>
              <a:rPr lang="en-US" b="1" dirty="0">
                <a:latin typeface="Century Gothic" panose="020B0502020202020204" pitchFamily="34" charset="0"/>
              </a:rPr>
              <a:t>Original Medicare</a:t>
            </a:r>
          </a:p>
          <a:p>
            <a:pPr marL="0" indent="0" eaLnBrk="1" hangingPunct="1">
              <a:lnSpc>
                <a:spcPct val="90000"/>
              </a:lnSpc>
              <a:spcBef>
                <a:spcPts val="0"/>
              </a:spcBef>
              <a:buNone/>
            </a:pPr>
            <a:endParaRPr lang="en-US" dirty="0">
              <a:latin typeface="Century Gothic" panose="020B0502020202020204" pitchFamily="34" charset="0"/>
            </a:endParaRPr>
          </a:p>
          <a:p>
            <a:pPr marL="285750" indent="-285750" defTabSz="457200">
              <a:spcBef>
                <a:spcPct val="20000"/>
              </a:spcBef>
              <a:spcAft>
                <a:spcPts val="600"/>
              </a:spcAft>
              <a:buClr>
                <a:schemeClr val="tx1"/>
              </a:buClr>
              <a:buSzPct val="100000"/>
              <a:buFont typeface="Arial"/>
              <a:buChar char="•"/>
              <a:defRPr/>
            </a:pPr>
            <a:r>
              <a:rPr lang="en-US" sz="2000" dirty="0">
                <a:solidFill>
                  <a:prstClr val="black"/>
                </a:solidFill>
                <a:latin typeface="Century Gothic" panose="020B0502020202020204" pitchFamily="34" charset="0"/>
              </a:rPr>
              <a:t>Part B Premium </a:t>
            </a:r>
            <a:r>
              <a:rPr lang="en-US" sz="2000" b="1" dirty="0">
                <a:solidFill>
                  <a:prstClr val="black"/>
                </a:solidFill>
                <a:latin typeface="Century Gothic" panose="020B0502020202020204" pitchFamily="34" charset="0"/>
              </a:rPr>
              <a:t>$206.50 </a:t>
            </a:r>
            <a:r>
              <a:rPr lang="en-US" sz="2000" dirty="0">
                <a:solidFill>
                  <a:prstClr val="black"/>
                </a:solidFill>
                <a:latin typeface="Century Gothic" panose="020B0502020202020204" pitchFamily="34" charset="0"/>
              </a:rPr>
              <a:t>for most beneficiaries</a:t>
            </a:r>
          </a:p>
          <a:p>
            <a:pPr marL="285750" indent="-285750" defTabSz="457200">
              <a:spcBef>
                <a:spcPct val="20000"/>
              </a:spcBef>
              <a:spcAft>
                <a:spcPts val="600"/>
              </a:spcAft>
              <a:buClr>
                <a:schemeClr val="tx1"/>
              </a:buClr>
              <a:buSzPct val="100000"/>
              <a:buFont typeface="Arial"/>
              <a:buChar char="•"/>
              <a:defRPr/>
            </a:pPr>
            <a:r>
              <a:rPr lang="en-US" sz="2000" dirty="0">
                <a:solidFill>
                  <a:prstClr val="black"/>
                </a:solidFill>
                <a:latin typeface="Century Gothic" panose="020B0502020202020204" pitchFamily="34" charset="0"/>
              </a:rPr>
              <a:t>Monthly cost for medigap plan chosen</a:t>
            </a:r>
          </a:p>
          <a:p>
            <a:pPr marL="285750" indent="-285750" defTabSz="457200">
              <a:spcBef>
                <a:spcPct val="20000"/>
              </a:spcBef>
              <a:spcAft>
                <a:spcPts val="600"/>
              </a:spcAft>
              <a:buClr>
                <a:schemeClr val="tx1"/>
              </a:buClr>
              <a:buSzPct val="100000"/>
              <a:buFont typeface="Arial"/>
              <a:buChar char="•"/>
              <a:defRPr/>
            </a:pPr>
            <a:r>
              <a:rPr lang="en-US" sz="2000" dirty="0">
                <a:solidFill>
                  <a:prstClr val="black"/>
                </a:solidFill>
                <a:latin typeface="Century Gothic" panose="020B0502020202020204" pitchFamily="34" charset="0"/>
              </a:rPr>
              <a:t>Part A deductible paid by medigap plan </a:t>
            </a:r>
          </a:p>
          <a:p>
            <a:pPr marL="285750" indent="-285750" defTabSz="457200">
              <a:spcBef>
                <a:spcPct val="20000"/>
              </a:spcBef>
              <a:spcAft>
                <a:spcPts val="600"/>
              </a:spcAft>
              <a:buClr>
                <a:schemeClr val="tx1"/>
              </a:buClr>
              <a:buSzPct val="100000"/>
              <a:buFont typeface="Arial"/>
              <a:buChar char="•"/>
              <a:defRPr/>
            </a:pPr>
            <a:r>
              <a:rPr lang="en-US" sz="2000" dirty="0">
                <a:solidFill>
                  <a:prstClr val="black"/>
                </a:solidFill>
                <a:latin typeface="Century Gothic" panose="020B0502020202020204" pitchFamily="34" charset="0"/>
              </a:rPr>
              <a:t>Part B deductible of </a:t>
            </a:r>
            <a:r>
              <a:rPr lang="en-US" sz="2000" b="1" dirty="0">
                <a:solidFill>
                  <a:prstClr val="black"/>
                </a:solidFill>
                <a:latin typeface="Century Gothic" panose="020B0502020202020204" pitchFamily="34" charset="0"/>
              </a:rPr>
              <a:t>$288 </a:t>
            </a:r>
            <a:r>
              <a:rPr lang="en-US" sz="2000" dirty="0">
                <a:solidFill>
                  <a:prstClr val="black"/>
                </a:solidFill>
                <a:latin typeface="Century Gothic" panose="020B0502020202020204" pitchFamily="34" charset="0"/>
              </a:rPr>
              <a:t>paid annually </a:t>
            </a:r>
          </a:p>
          <a:p>
            <a:pPr marL="285750" indent="-285750" defTabSz="457200">
              <a:spcBef>
                <a:spcPct val="20000"/>
              </a:spcBef>
              <a:spcAft>
                <a:spcPts val="600"/>
              </a:spcAft>
              <a:buClr>
                <a:schemeClr val="tx1"/>
              </a:buClr>
              <a:buSzPct val="100000"/>
              <a:buFont typeface="Arial"/>
              <a:buChar char="•"/>
              <a:defRPr/>
            </a:pPr>
            <a:r>
              <a:rPr lang="en-US" sz="2000" dirty="0">
                <a:solidFill>
                  <a:prstClr val="black"/>
                </a:solidFill>
                <a:latin typeface="Century Gothic" panose="020B0502020202020204" pitchFamily="34" charset="0"/>
              </a:rPr>
              <a:t>Part D deductible </a:t>
            </a:r>
            <a:r>
              <a:rPr lang="en-US" sz="2000" b="1" dirty="0">
                <a:solidFill>
                  <a:prstClr val="black"/>
                </a:solidFill>
                <a:latin typeface="Century Gothic" panose="020B0502020202020204" pitchFamily="34" charset="0"/>
              </a:rPr>
              <a:t>$615 </a:t>
            </a:r>
            <a:r>
              <a:rPr lang="en-US" sz="2000" dirty="0">
                <a:solidFill>
                  <a:prstClr val="black"/>
                </a:solidFill>
                <a:latin typeface="Century Gothic" panose="020B0502020202020204" pitchFamily="34" charset="0"/>
              </a:rPr>
              <a:t>plus 25% coinsurance to maximum out of pocket of </a:t>
            </a:r>
            <a:r>
              <a:rPr lang="en-US" sz="2000" b="1" dirty="0">
                <a:solidFill>
                  <a:prstClr val="black"/>
                </a:solidFill>
                <a:latin typeface="Century Gothic" panose="020B0502020202020204" pitchFamily="34" charset="0"/>
              </a:rPr>
              <a:t>$2,100</a:t>
            </a:r>
            <a:r>
              <a:rPr lang="en-US" sz="2000" dirty="0">
                <a:solidFill>
                  <a:prstClr val="black"/>
                </a:solidFill>
                <a:latin typeface="Century Gothic" panose="020B0502020202020204" pitchFamily="34" charset="0"/>
              </a:rPr>
              <a:t>. </a:t>
            </a:r>
          </a:p>
          <a:p>
            <a:pPr marL="285750" indent="-285750" defTabSz="457200">
              <a:spcBef>
                <a:spcPct val="20000"/>
              </a:spcBef>
              <a:spcAft>
                <a:spcPts val="600"/>
              </a:spcAft>
              <a:buClr>
                <a:schemeClr val="tx1"/>
              </a:buClr>
              <a:buSzPct val="100000"/>
              <a:buFont typeface="Arial"/>
              <a:buChar char="•"/>
              <a:defRPr/>
            </a:pPr>
            <a:r>
              <a:rPr lang="en-US" sz="2000" dirty="0">
                <a:solidFill>
                  <a:prstClr val="black"/>
                </a:solidFill>
                <a:latin typeface="Century Gothic" panose="020B0502020202020204" pitchFamily="34" charset="0"/>
              </a:rPr>
              <a:t>Maximum out of pocket; paid premium, plus </a:t>
            </a:r>
            <a:br>
              <a:rPr lang="en-US" sz="2000" dirty="0">
                <a:solidFill>
                  <a:prstClr val="black"/>
                </a:solidFill>
                <a:latin typeface="Century Gothic" panose="020B0502020202020204" pitchFamily="34" charset="0"/>
              </a:rPr>
            </a:br>
            <a:r>
              <a:rPr lang="en-US" sz="2000" dirty="0">
                <a:solidFill>
                  <a:prstClr val="black"/>
                </a:solidFill>
                <a:latin typeface="Century Gothic" panose="020B0502020202020204" pitchFamily="34" charset="0"/>
              </a:rPr>
              <a:t>Part B deductible. Except High Deductible </a:t>
            </a:r>
            <a:br>
              <a:rPr lang="en-US" sz="2000" dirty="0">
                <a:solidFill>
                  <a:prstClr val="black"/>
                </a:solidFill>
                <a:latin typeface="Century Gothic" panose="020B0502020202020204" pitchFamily="34" charset="0"/>
              </a:rPr>
            </a:br>
            <a:r>
              <a:rPr lang="en-US" sz="2000" dirty="0">
                <a:solidFill>
                  <a:prstClr val="black"/>
                </a:solidFill>
                <a:latin typeface="Century Gothic" panose="020B0502020202020204" pitchFamily="34" charset="0"/>
              </a:rPr>
              <a:t>Plan G </a:t>
            </a:r>
            <a:r>
              <a:rPr lang="en-US" sz="2000" b="1" dirty="0">
                <a:solidFill>
                  <a:prstClr val="black"/>
                </a:solidFill>
                <a:latin typeface="Century Gothic" panose="020B0502020202020204" pitchFamily="34" charset="0"/>
              </a:rPr>
              <a:t>$3,538</a:t>
            </a:r>
            <a:r>
              <a:rPr lang="en-US" sz="2000" dirty="0">
                <a:solidFill>
                  <a:prstClr val="black"/>
                </a:solidFill>
                <a:latin typeface="Century Gothic" panose="020B0502020202020204" pitchFamily="34" charset="0"/>
              </a:rPr>
              <a:t>, Plan K $7,220, Plan L $3,610</a:t>
            </a:r>
          </a:p>
          <a:p>
            <a:pPr marL="0" indent="0" defTabSz="457200">
              <a:spcBef>
                <a:spcPct val="20000"/>
              </a:spcBef>
              <a:spcAft>
                <a:spcPts val="600"/>
              </a:spcAft>
              <a:buClr>
                <a:srgbClr val="3494BA">
                  <a:lumMod val="75000"/>
                </a:srgbClr>
              </a:buClr>
              <a:buSzPct val="145000"/>
              <a:buNone/>
              <a:defRPr/>
            </a:pPr>
            <a:r>
              <a:rPr lang="en-US" sz="2000" dirty="0">
                <a:solidFill>
                  <a:prstClr val="black"/>
                </a:solidFill>
                <a:latin typeface="Century Gothic" panose="020B0502020202020204" pitchFamily="34" charset="0"/>
              </a:rPr>
              <a:t> </a:t>
            </a:r>
          </a:p>
          <a:p>
            <a:pPr marL="0" indent="0">
              <a:buNone/>
            </a:pPr>
            <a:endParaRPr lang="en-US" b="1" dirty="0"/>
          </a:p>
          <a:p>
            <a:pPr eaLnBrk="1" hangingPunct="1">
              <a:lnSpc>
                <a:spcPct val="90000"/>
              </a:lnSpc>
            </a:pPr>
            <a:endParaRPr lang="en-US" dirty="0"/>
          </a:p>
        </p:txBody>
      </p:sp>
      <p:sp>
        <p:nvSpPr>
          <p:cNvPr id="3" name="Slide Number Placeholder 2">
            <a:extLst>
              <a:ext uri="{FF2B5EF4-FFF2-40B4-BE49-F238E27FC236}">
                <a16:creationId xmlns:a16="http://schemas.microsoft.com/office/drawing/2014/main" id="{773F0412-4230-5FCE-9573-9D646B0B12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03A0231-11B7-D340-BD66-DDD8D79DACAD}"/>
              </a:ext>
            </a:extLst>
          </p:cNvPr>
          <p:cNvSpPr txBox="1"/>
          <p:nvPr/>
        </p:nvSpPr>
        <p:spPr>
          <a:xfrm>
            <a:off x="6245525" y="1581841"/>
            <a:ext cx="5858043" cy="44165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rPr>
              <a:t>Medicare Advantage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rPr>
              <a:t>Part B Premium </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rPr>
              <a:t>$206.50 </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rPr>
              <a:t>for most beneficiaries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rPr>
              <a:t>Potential zero premium plans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rPr>
              <a:t>No deductibles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rPr>
              <a:t>Copays generally range from $0 to $250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rPr>
              <a:t>Maximum out of pocket (MOOP) is </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rPr>
              <a:t>$</a:t>
            </a:r>
            <a:r>
              <a:rPr lang="en-US" sz="2000" b="1" dirty="0">
                <a:solidFill>
                  <a:prstClr val="black"/>
                </a:solidFill>
                <a:latin typeface="Century Gothic" panose="020B0502020202020204" pitchFamily="34" charset="0"/>
              </a:rPr>
              <a:t>9,250</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rPr>
              <a:t>. but may be lower for some plans. PPO plans must cap MOOP at </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rPr>
              <a:t>$10,600 </a:t>
            </a:r>
            <a:r>
              <a:rPr kumimoji="0" lang="en-US" sz="2000" i="0" u="none" strike="noStrike" kern="1200" cap="none" spc="0" normalizeH="0" baseline="0" noProof="0" dirty="0">
                <a:ln>
                  <a:noFill/>
                </a:ln>
                <a:solidFill>
                  <a:prstClr val="black"/>
                </a:solidFill>
                <a:effectLst/>
                <a:uLnTx/>
                <a:uFillTx/>
                <a:latin typeface="Century Gothic" panose="020B0502020202020204" pitchFamily="34" charset="0"/>
              </a:rPr>
              <a:t>combined</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rPr>
              <a:t>for in or out of network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906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9798E2-CFD1-07A1-48AC-CAC8EDD50AB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FCD4A6C-6FF0-78B0-77DF-C0E80615C9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E293D0D-09AF-2857-3FDB-EDAB9FDD8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5CE7D2F-A5BA-C46E-E16C-85ED82683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5820CAC-A8A2-D466-F412-C69D36C16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5FDE023-4630-49EE-21CA-5D236B27A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173EAF-6D48-86C9-E46B-1E8E4A235168}"/>
              </a:ext>
            </a:extLst>
          </p:cNvPr>
          <p:cNvSpPr>
            <a:spLocks noGrp="1"/>
          </p:cNvSpPr>
          <p:nvPr>
            <p:ph type="title"/>
          </p:nvPr>
        </p:nvSpPr>
        <p:spPr>
          <a:xfrm>
            <a:off x="644529" y="294538"/>
            <a:ext cx="10623021" cy="1033669"/>
          </a:xfrm>
        </p:spPr>
        <p:txBody>
          <a:bodyPr>
            <a:normAutofit/>
          </a:bodyPr>
          <a:lstStyle/>
          <a:p>
            <a:r>
              <a:rPr lang="en-US" sz="3600" dirty="0">
                <a:solidFill>
                  <a:srgbClr val="FFFFFF"/>
                </a:solidFill>
                <a:latin typeface="Glegoo" pitchFamily="2" charset="77"/>
                <a:cs typeface="Glegoo" pitchFamily="2" charset="77"/>
              </a:rPr>
              <a:t>Today’s Topics</a:t>
            </a:r>
          </a:p>
        </p:txBody>
      </p:sp>
      <p:pic>
        <p:nvPicPr>
          <p:cNvPr id="37" name="Picture 36" descr="Icon&#10;&#10;Description automatically generated with medium confidence">
            <a:extLst>
              <a:ext uri="{FF2B5EF4-FFF2-40B4-BE49-F238E27FC236}">
                <a16:creationId xmlns:a16="http://schemas.microsoft.com/office/drawing/2014/main" id="{620A1B77-32F6-18DC-D1E3-3A5D0E454D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11" name="Content Placeholder 2">
            <a:extLst>
              <a:ext uri="{FF2B5EF4-FFF2-40B4-BE49-F238E27FC236}">
                <a16:creationId xmlns:a16="http://schemas.microsoft.com/office/drawing/2014/main" id="{19059590-6C54-1914-8368-E70F24CEE1FE}"/>
              </a:ext>
            </a:extLst>
          </p:cNvPr>
          <p:cNvSpPr>
            <a:spLocks noGrp="1"/>
          </p:cNvSpPr>
          <p:nvPr>
            <p:ph idx="1"/>
          </p:nvPr>
        </p:nvSpPr>
        <p:spPr>
          <a:xfrm>
            <a:off x="5293509" y="1885279"/>
            <a:ext cx="6827425" cy="4374868"/>
          </a:xfrm>
        </p:spPr>
        <p:txBody>
          <a:bodyPr anchor="t">
            <a:noAutofit/>
          </a:bodyPr>
          <a:lstStyle/>
          <a:p>
            <a:pPr eaLnBrk="1" hangingPunct="1">
              <a:lnSpc>
                <a:spcPct val="90000"/>
              </a:lnSpc>
            </a:pPr>
            <a:r>
              <a:rPr lang="en-US" sz="2400" dirty="0">
                <a:latin typeface="Century Gothic" panose="020B0502020202020204" pitchFamily="34" charset="0"/>
              </a:rPr>
              <a:t>Decisions, Decisions, Decisions! </a:t>
            </a:r>
          </a:p>
          <a:p>
            <a:r>
              <a:rPr lang="en-US" sz="2400" dirty="0">
                <a:solidFill>
                  <a:prstClr val="black"/>
                </a:solidFill>
                <a:latin typeface="Century Gothic" panose="020B0502020202020204" pitchFamily="34" charset="0"/>
              </a:rPr>
              <a:t>Medicare Enrollment Period </a:t>
            </a:r>
          </a:p>
          <a:p>
            <a:r>
              <a:rPr lang="en-US" sz="2400" dirty="0">
                <a:latin typeface="Century Gothic" panose="020B0502020202020204" pitchFamily="34" charset="0"/>
              </a:rPr>
              <a:t>Four Parts of Medicare </a:t>
            </a:r>
            <a:r>
              <a:rPr lang="en-US" sz="2400" dirty="0">
                <a:solidFill>
                  <a:prstClr val="black"/>
                </a:solidFill>
                <a:latin typeface="Century Gothic" panose="020B0502020202020204" pitchFamily="34" charset="0"/>
              </a:rPr>
              <a:t>A, B, C &amp;</a:t>
            </a:r>
            <a:r>
              <a:rPr lang="en-US" sz="2400" i="1" dirty="0">
                <a:solidFill>
                  <a:prstClr val="black"/>
                </a:solidFill>
                <a:latin typeface="Century Gothic" panose="020B0502020202020204" pitchFamily="34" charset="0"/>
              </a:rPr>
              <a:t> </a:t>
            </a:r>
            <a:r>
              <a:rPr lang="en-US" sz="2400" dirty="0">
                <a:solidFill>
                  <a:prstClr val="black"/>
                </a:solidFill>
                <a:latin typeface="Century Gothic" panose="020B0502020202020204" pitchFamily="34" charset="0"/>
              </a:rPr>
              <a:t>D</a:t>
            </a:r>
            <a:endParaRPr lang="en-US" sz="2400" dirty="0">
              <a:latin typeface="Century Gothic" panose="020B0502020202020204" pitchFamily="34" charset="0"/>
            </a:endParaRPr>
          </a:p>
          <a:p>
            <a:pPr eaLnBrk="1" hangingPunct="1">
              <a:lnSpc>
                <a:spcPct val="90000"/>
              </a:lnSpc>
            </a:pPr>
            <a:r>
              <a:rPr lang="en-US" sz="2400" dirty="0">
                <a:latin typeface="Century Gothic" panose="020B0502020202020204" pitchFamily="34" charset="0"/>
              </a:rPr>
              <a:t>Medicare Advantage – Replacement of Medicare  </a:t>
            </a:r>
          </a:p>
          <a:p>
            <a:pPr eaLnBrk="1" hangingPunct="1">
              <a:lnSpc>
                <a:spcPct val="90000"/>
              </a:lnSpc>
            </a:pPr>
            <a:r>
              <a:rPr lang="en-US" sz="2400" dirty="0">
                <a:latin typeface="Century Gothic" panose="020B0502020202020204" pitchFamily="34" charset="0"/>
              </a:rPr>
              <a:t>Comparison of Original Medicare with Medigap Plan &amp; Medicare Advantage </a:t>
            </a:r>
          </a:p>
          <a:p>
            <a:pPr eaLnBrk="1" hangingPunct="1">
              <a:lnSpc>
                <a:spcPct val="90000"/>
              </a:lnSpc>
            </a:pPr>
            <a:r>
              <a:rPr lang="en-US" sz="2400" dirty="0">
                <a:latin typeface="Century Gothic" panose="020B0502020202020204" pitchFamily="34" charset="0"/>
              </a:rPr>
              <a:t>Medicare Part D &amp; Medicare Advantage Rx</a:t>
            </a:r>
          </a:p>
          <a:p>
            <a:pPr eaLnBrk="1" hangingPunct="1">
              <a:lnSpc>
                <a:spcPct val="90000"/>
              </a:lnSpc>
            </a:pPr>
            <a:r>
              <a:rPr lang="en-US" sz="2400" dirty="0">
                <a:latin typeface="Century Gothic" panose="020B0502020202020204" pitchFamily="34" charset="0"/>
              </a:rPr>
              <a:t>Different ID cards, what is important?</a:t>
            </a:r>
          </a:p>
        </p:txBody>
      </p:sp>
      <p:pic>
        <p:nvPicPr>
          <p:cNvPr id="13" name="Picture 12">
            <a:extLst>
              <a:ext uri="{FF2B5EF4-FFF2-40B4-BE49-F238E27FC236}">
                <a16:creationId xmlns:a16="http://schemas.microsoft.com/office/drawing/2014/main" id="{54C73267-879B-2DD9-32D7-6EFFBDB6FF68}"/>
              </a:ext>
            </a:extLst>
          </p:cNvPr>
          <p:cNvPicPr>
            <a:picLocks noChangeAspect="1"/>
          </p:cNvPicPr>
          <p:nvPr/>
        </p:nvPicPr>
        <p:blipFill>
          <a:blip r:embed="rId3"/>
          <a:srcRect l="9859" r="9859"/>
          <a:stretch/>
        </p:blipFill>
        <p:spPr>
          <a:xfrm>
            <a:off x="-3" y="1597432"/>
            <a:ext cx="5222451" cy="5266944"/>
          </a:xfrm>
          <a:prstGeom prst="rect">
            <a:avLst/>
          </a:prstGeom>
        </p:spPr>
      </p:pic>
      <p:sp>
        <p:nvSpPr>
          <p:cNvPr id="9" name="Slide Number Placeholder 8">
            <a:extLst>
              <a:ext uri="{FF2B5EF4-FFF2-40B4-BE49-F238E27FC236}">
                <a16:creationId xmlns:a16="http://schemas.microsoft.com/office/drawing/2014/main" id="{9F4878B0-AE71-71AA-C631-11E2A9605105}"/>
              </a:ext>
            </a:extLst>
          </p:cNvPr>
          <p:cNvSpPr>
            <a:spLocks noGrp="1"/>
          </p:cNvSpPr>
          <p:nvPr>
            <p:ph type="sldNum" sz="quarter" idx="12"/>
          </p:nvPr>
        </p:nvSpPr>
        <p:spPr/>
        <p:txBody>
          <a:bodyPr/>
          <a:lstStyle/>
          <a:p>
            <a:fld id="{CCC54DED-9B8A-544F-8398-E5128DCC644F}" type="slidenum">
              <a:rPr lang="en-US" smtClean="0"/>
              <a:t>2</a:t>
            </a:fld>
            <a:endParaRPr lang="en-US" dirty="0"/>
          </a:p>
        </p:txBody>
      </p:sp>
    </p:spTree>
    <p:extLst>
      <p:ext uri="{BB962C8B-B14F-4D97-AF65-F5344CB8AC3E}">
        <p14:creationId xmlns:p14="http://schemas.microsoft.com/office/powerpoint/2010/main" val="2274595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644529" y="294538"/>
            <a:ext cx="10623021" cy="1033669"/>
          </a:xfrm>
        </p:spPr>
        <p:txBody>
          <a:bodyPr>
            <a:normAutofit/>
          </a:bodyPr>
          <a:lstStyle/>
          <a:p>
            <a:r>
              <a:rPr lang="en-US" sz="4000" dirty="0">
                <a:solidFill>
                  <a:srgbClr val="FFFFFF"/>
                </a:solidFill>
                <a:latin typeface="Glegoo" pitchFamily="2" charset="77"/>
                <a:cs typeface="Glegoo" pitchFamily="2" charset="77"/>
              </a:rPr>
              <a:t>What is the actual cost of care? </a:t>
            </a: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3" name="Slide Number Placeholder 2">
            <a:extLst>
              <a:ext uri="{FF2B5EF4-FFF2-40B4-BE49-F238E27FC236}">
                <a16:creationId xmlns:a16="http://schemas.microsoft.com/office/drawing/2014/main" id="{773F0412-4230-5FCE-9573-9D646B0B12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43" name="Content Placeholder 2">
            <a:extLst>
              <a:ext uri="{FF2B5EF4-FFF2-40B4-BE49-F238E27FC236}">
                <a16:creationId xmlns:a16="http://schemas.microsoft.com/office/drawing/2014/main" id="{9DD23F57-1E3F-DD49-4B24-28D6D352E78B}"/>
              </a:ext>
            </a:extLst>
          </p:cNvPr>
          <p:cNvGraphicFramePr>
            <a:graphicFrameLocks noGrp="1"/>
          </p:cNvGraphicFramePr>
          <p:nvPr>
            <p:ph idx="1"/>
            <p:extLst>
              <p:ext uri="{D42A27DB-BD31-4B8C-83A1-F6EECF244321}">
                <p14:modId xmlns:p14="http://schemas.microsoft.com/office/powerpoint/2010/main" val="2299810592"/>
              </p:ext>
            </p:extLst>
          </p:nvPr>
        </p:nvGraphicFramePr>
        <p:xfrm>
          <a:off x="229606" y="1848039"/>
          <a:ext cx="5726433" cy="3161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72B082A-D66E-9B47-956E-1E9367337AF7}"/>
              </a:ext>
            </a:extLst>
          </p:cNvPr>
          <p:cNvSpPr txBox="1"/>
          <p:nvPr/>
        </p:nvSpPr>
        <p:spPr>
          <a:xfrm>
            <a:off x="5956039" y="1902098"/>
            <a:ext cx="6042581" cy="3400931"/>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600"/>
              </a:spcAft>
              <a:buClr>
                <a:srgbClr val="3494BA">
                  <a:lumMod val="75000"/>
                </a:srgbClr>
              </a:buClr>
              <a:buSzPct val="145000"/>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rPr>
              <a:t>Medicare Advantage</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Part A - is subject to daily copays up to a maximum number of days (5-7) admitted; depending on plan purchased.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Part B - Out-of-pocket costs vary – plans may have lower or higher out-of-pocket costs for certain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768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644529" y="294538"/>
            <a:ext cx="10623021" cy="1033669"/>
          </a:xfrm>
        </p:spPr>
        <p:txBody>
          <a:bodyPr>
            <a:normAutofit/>
          </a:bodyPr>
          <a:lstStyle/>
          <a:p>
            <a:r>
              <a:rPr lang="en-US" sz="3600" dirty="0">
                <a:solidFill>
                  <a:schemeClr val="bg1"/>
                </a:solidFill>
                <a:latin typeface="Glegoo" pitchFamily="2" charset="77"/>
                <a:cs typeface="Glegoo" pitchFamily="2" charset="77"/>
              </a:rPr>
              <a:t>Membership in Medicare Advantage</a:t>
            </a: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graphicFrame>
        <p:nvGraphicFramePr>
          <p:cNvPr id="41" name="Content Placeholder 2">
            <a:extLst>
              <a:ext uri="{FF2B5EF4-FFF2-40B4-BE49-F238E27FC236}">
                <a16:creationId xmlns:a16="http://schemas.microsoft.com/office/drawing/2014/main" id="{646C792F-1C24-3C8D-367F-C6D3EDA53D6E}"/>
              </a:ext>
            </a:extLst>
          </p:cNvPr>
          <p:cNvGraphicFramePr>
            <a:graphicFrameLocks noGrp="1"/>
          </p:cNvGraphicFramePr>
          <p:nvPr>
            <p:ph idx="1"/>
            <p:extLst>
              <p:ext uri="{D42A27DB-BD31-4B8C-83A1-F6EECF244321}">
                <p14:modId xmlns:p14="http://schemas.microsoft.com/office/powerpoint/2010/main" val="1681961919"/>
              </p:ext>
            </p:extLst>
          </p:nvPr>
        </p:nvGraphicFramePr>
        <p:xfrm>
          <a:off x="3799002" y="1705566"/>
          <a:ext cx="8158056" cy="4825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Desk with stethoscope and computer keyboard">
            <a:extLst>
              <a:ext uri="{FF2B5EF4-FFF2-40B4-BE49-F238E27FC236}">
                <a16:creationId xmlns:a16="http://schemas.microsoft.com/office/drawing/2014/main" id="{F621A66C-0EC2-124B-BD72-177C357D2B89}"/>
              </a:ext>
            </a:extLst>
          </p:cNvPr>
          <p:cNvPicPr>
            <a:picLocks noChangeAspect="1"/>
          </p:cNvPicPr>
          <p:nvPr/>
        </p:nvPicPr>
        <p:blipFill>
          <a:blip r:embed="rId8"/>
          <a:srcRect l="18761" r="18761"/>
          <a:stretch/>
        </p:blipFill>
        <p:spPr>
          <a:xfrm>
            <a:off x="0" y="1590741"/>
            <a:ext cx="3431357" cy="5267259"/>
          </a:xfrm>
          <a:prstGeom prst="rect">
            <a:avLst/>
          </a:prstGeom>
        </p:spPr>
      </p:pic>
      <p:sp>
        <p:nvSpPr>
          <p:cNvPr id="3" name="Slide Number Placeholder 2">
            <a:extLst>
              <a:ext uri="{FF2B5EF4-FFF2-40B4-BE49-F238E27FC236}">
                <a16:creationId xmlns:a16="http://schemas.microsoft.com/office/drawing/2014/main" id="{66329E87-F366-2C45-32BA-C3E5FFED8AD7}"/>
              </a:ext>
            </a:extLst>
          </p:cNvPr>
          <p:cNvSpPr>
            <a:spLocks noGrp="1"/>
          </p:cNvSpPr>
          <p:nvPr>
            <p:ph type="sldNum" sz="quarter" idx="12"/>
          </p:nvPr>
        </p:nvSpPr>
        <p:spPr/>
        <p:txBody>
          <a:bodyPr/>
          <a:lstStyle/>
          <a:p>
            <a:fld id="{CCC54DED-9B8A-544F-8398-E5128DCC644F}" type="slidenum">
              <a:rPr lang="en-US" smtClean="0"/>
              <a:t>21</a:t>
            </a:fld>
            <a:endParaRPr lang="en-US" dirty="0"/>
          </a:p>
        </p:txBody>
      </p:sp>
    </p:spTree>
    <p:extLst>
      <p:ext uri="{BB962C8B-B14F-4D97-AF65-F5344CB8AC3E}">
        <p14:creationId xmlns:p14="http://schemas.microsoft.com/office/powerpoint/2010/main" val="2394109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644529" y="294538"/>
            <a:ext cx="10623021" cy="1033669"/>
          </a:xfrm>
        </p:spPr>
        <p:txBody>
          <a:bodyPr>
            <a:normAutofit/>
          </a:bodyPr>
          <a:lstStyle/>
          <a:p>
            <a:r>
              <a:rPr lang="en-US" sz="3600" dirty="0">
                <a:solidFill>
                  <a:srgbClr val="FFFFFF"/>
                </a:solidFill>
                <a:latin typeface="Glegoo" pitchFamily="2" charset="77"/>
                <a:cs typeface="Glegoo" pitchFamily="2" charset="77"/>
              </a:rPr>
              <a:t>Medicare </a:t>
            </a:r>
            <a:r>
              <a:rPr lang="en-US" sz="3600" dirty="0">
                <a:solidFill>
                  <a:schemeClr val="accent6"/>
                </a:solidFill>
                <a:latin typeface="Glegoo" pitchFamily="2" charset="77"/>
                <a:cs typeface="Glegoo" pitchFamily="2" charset="77"/>
              </a:rPr>
              <a:t>Part D </a:t>
            </a:r>
            <a:r>
              <a:rPr lang="en-US" sz="3600" dirty="0">
                <a:solidFill>
                  <a:srgbClr val="FFFFFF"/>
                </a:solidFill>
                <a:latin typeface="Glegoo" pitchFamily="2" charset="77"/>
                <a:cs typeface="Glegoo" pitchFamily="2" charset="77"/>
              </a:rPr>
              <a:t>– Prescription Drugs</a:t>
            </a: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pic>
        <p:nvPicPr>
          <p:cNvPr id="13" name="Picture 12">
            <a:extLst>
              <a:ext uri="{FF2B5EF4-FFF2-40B4-BE49-F238E27FC236}">
                <a16:creationId xmlns:a16="http://schemas.microsoft.com/office/drawing/2014/main" id="{F621A66C-0EC2-124B-BD72-177C357D2B89}"/>
              </a:ext>
            </a:extLst>
          </p:cNvPr>
          <p:cNvPicPr>
            <a:picLocks noChangeAspect="1"/>
          </p:cNvPicPr>
          <p:nvPr/>
        </p:nvPicPr>
        <p:blipFill>
          <a:blip r:embed="rId3"/>
          <a:srcRect t="17598" b="17598"/>
          <a:stretch/>
        </p:blipFill>
        <p:spPr>
          <a:xfrm>
            <a:off x="1453243" y="1590741"/>
            <a:ext cx="8856696" cy="5267259"/>
          </a:xfrm>
          <a:prstGeom prst="rect">
            <a:avLst/>
          </a:prstGeom>
        </p:spPr>
      </p:pic>
      <p:sp>
        <p:nvSpPr>
          <p:cNvPr id="5" name="Rectangle 2">
            <a:extLst>
              <a:ext uri="{FF2B5EF4-FFF2-40B4-BE49-F238E27FC236}">
                <a16:creationId xmlns:a16="http://schemas.microsoft.com/office/drawing/2014/main" id="{19CF9AA8-E41A-915F-5AAE-CFF1ABEFBC5B}"/>
              </a:ext>
            </a:extLst>
          </p:cNvPr>
          <p:cNvSpPr txBox="1">
            <a:spLocks noChangeArrowheads="1"/>
          </p:cNvSpPr>
          <p:nvPr/>
        </p:nvSpPr>
        <p:spPr>
          <a:xfrm>
            <a:off x="1807613" y="1625721"/>
            <a:ext cx="8147956" cy="11073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legoo" pitchFamily="2" charset="77"/>
                <a:cs typeface="Glegoo" pitchFamily="2" charset="77"/>
              </a:rPr>
              <a:t>Medicare Part D   Retail Pharmacy Coverage</a:t>
            </a:r>
          </a:p>
        </p:txBody>
      </p:sp>
      <p:sp>
        <p:nvSpPr>
          <p:cNvPr id="3" name="Slide Number Placeholder 2">
            <a:extLst>
              <a:ext uri="{FF2B5EF4-FFF2-40B4-BE49-F238E27FC236}">
                <a16:creationId xmlns:a16="http://schemas.microsoft.com/office/drawing/2014/main" id="{912F88A2-7CCA-01A7-4C09-6377EF072D94}"/>
              </a:ext>
            </a:extLst>
          </p:cNvPr>
          <p:cNvSpPr>
            <a:spLocks noGrp="1"/>
          </p:cNvSpPr>
          <p:nvPr>
            <p:ph type="sldNum" sz="quarter" idx="12"/>
          </p:nvPr>
        </p:nvSpPr>
        <p:spPr/>
        <p:txBody>
          <a:bodyPr/>
          <a:lstStyle/>
          <a:p>
            <a:fld id="{CCC54DED-9B8A-544F-8398-E5128DCC644F}" type="slidenum">
              <a:rPr lang="en-US" smtClean="0"/>
              <a:t>22</a:t>
            </a:fld>
            <a:endParaRPr lang="en-US" dirty="0"/>
          </a:p>
        </p:txBody>
      </p:sp>
    </p:spTree>
    <p:extLst>
      <p:ext uri="{BB962C8B-B14F-4D97-AF65-F5344CB8AC3E}">
        <p14:creationId xmlns:p14="http://schemas.microsoft.com/office/powerpoint/2010/main" val="256011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644529" y="294538"/>
            <a:ext cx="10623021" cy="1033669"/>
          </a:xfrm>
        </p:spPr>
        <p:txBody>
          <a:bodyPr>
            <a:normAutofit/>
          </a:bodyPr>
          <a:lstStyle/>
          <a:p>
            <a:r>
              <a:rPr lang="en-US" sz="3600" dirty="0">
                <a:solidFill>
                  <a:srgbClr val="FFFFFF"/>
                </a:solidFill>
                <a:latin typeface="Glegoo" pitchFamily="2" charset="77"/>
                <a:cs typeface="Glegoo" pitchFamily="2" charset="77"/>
              </a:rPr>
              <a:t>Medicare </a:t>
            </a:r>
            <a:r>
              <a:rPr lang="en-US" sz="3600" dirty="0">
                <a:solidFill>
                  <a:srgbClr val="92D050"/>
                </a:solidFill>
                <a:latin typeface="Glegoo" pitchFamily="2" charset="77"/>
                <a:cs typeface="Glegoo" pitchFamily="2" charset="77"/>
              </a:rPr>
              <a:t>Part D </a:t>
            </a:r>
            <a:r>
              <a:rPr lang="en-US" sz="3600" dirty="0">
                <a:solidFill>
                  <a:srgbClr val="FFFFFF"/>
                </a:solidFill>
                <a:latin typeface="Glegoo" pitchFamily="2" charset="77"/>
                <a:cs typeface="Glegoo" pitchFamily="2" charset="77"/>
              </a:rPr>
              <a:t>2026</a:t>
            </a: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pic>
        <p:nvPicPr>
          <p:cNvPr id="13" name="Picture 12" descr="Stocking shelves at pharmacy">
            <a:extLst>
              <a:ext uri="{FF2B5EF4-FFF2-40B4-BE49-F238E27FC236}">
                <a16:creationId xmlns:a16="http://schemas.microsoft.com/office/drawing/2014/main" id="{F621A66C-0EC2-124B-BD72-177C357D2B89}"/>
              </a:ext>
            </a:extLst>
          </p:cNvPr>
          <p:cNvPicPr>
            <a:picLocks noChangeAspect="1"/>
          </p:cNvPicPr>
          <p:nvPr/>
        </p:nvPicPr>
        <p:blipFill>
          <a:blip r:embed="rId4"/>
          <a:srcRect l="18776" r="18776"/>
          <a:stretch/>
        </p:blipFill>
        <p:spPr>
          <a:xfrm>
            <a:off x="0" y="1597432"/>
            <a:ext cx="3409494" cy="5260568"/>
          </a:xfrm>
          <a:prstGeom prst="rect">
            <a:avLst/>
          </a:prstGeom>
        </p:spPr>
      </p:pic>
      <p:sp>
        <p:nvSpPr>
          <p:cNvPr id="3" name="Slide Number Placeholder 2">
            <a:extLst>
              <a:ext uri="{FF2B5EF4-FFF2-40B4-BE49-F238E27FC236}">
                <a16:creationId xmlns:a16="http://schemas.microsoft.com/office/drawing/2014/main" id="{6129FECA-9C60-BBB0-7C53-79BAE173EE27}"/>
              </a:ext>
            </a:extLst>
          </p:cNvPr>
          <p:cNvSpPr>
            <a:spLocks noGrp="1"/>
          </p:cNvSpPr>
          <p:nvPr>
            <p:ph type="sldNum" sz="quarter" idx="12"/>
          </p:nvPr>
        </p:nvSpPr>
        <p:spPr/>
        <p:txBody>
          <a:bodyPr/>
          <a:lstStyle/>
          <a:p>
            <a:fld id="{CCC54DED-9B8A-544F-8398-E5128DCC644F}" type="slidenum">
              <a:rPr lang="en-US" smtClean="0"/>
              <a:t>23</a:t>
            </a:fld>
            <a:endParaRPr lang="en-US" dirty="0"/>
          </a:p>
        </p:txBody>
      </p:sp>
      <p:sp>
        <p:nvSpPr>
          <p:cNvPr id="9" name="Rectangle 2">
            <a:extLst>
              <a:ext uri="{FF2B5EF4-FFF2-40B4-BE49-F238E27FC236}">
                <a16:creationId xmlns:a16="http://schemas.microsoft.com/office/drawing/2014/main" id="{EC7BE7CA-5037-EB52-CFE2-8DE91FF4AFAC}"/>
              </a:ext>
            </a:extLst>
          </p:cNvPr>
          <p:cNvSpPr>
            <a:spLocks noGrp="1" noChangeArrowheads="1"/>
          </p:cNvSpPr>
          <p:nvPr>
            <p:ph idx="1"/>
          </p:nvPr>
        </p:nvSpPr>
        <p:spPr bwMode="auto">
          <a:xfrm>
            <a:off x="3526971" y="2127413"/>
            <a:ext cx="8442061" cy="45319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12696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sz="2400" b="1" i="0" u="none" strike="noStrike" cap="none" normalizeH="0" baseline="0" dirty="0">
                <a:ln>
                  <a:noFill/>
                </a:ln>
                <a:solidFill>
                  <a:srgbClr val="001D35"/>
                </a:solidFill>
                <a:effectLst/>
                <a:latin typeface="Century Gothic" panose="020B0502020202020204" pitchFamily="34" charset="0"/>
                <a:hlinkClick r:id="rId5"/>
              </a:rPr>
              <a:t>Annual Deductible</a:t>
            </a:r>
            <a:r>
              <a:rPr kumimoji="0" lang="en-US" altLang="en-US" sz="2400" b="1" i="0" u="none" strike="noStrike" cap="none" normalizeH="0" baseline="0" dirty="0">
                <a:ln>
                  <a:noFill/>
                </a:ln>
                <a:solidFill>
                  <a:srgbClr val="001D35"/>
                </a:solidFill>
                <a:effectLst/>
                <a:latin typeface="Century Gothic" panose="020B0502020202020204" pitchFamily="34" charset="0"/>
              </a:rPr>
              <a:t>:</a:t>
            </a:r>
            <a:r>
              <a:rPr kumimoji="0" lang="en-US" altLang="en-US" sz="2400" b="0" i="0" u="none" strike="noStrike" cap="none" normalizeH="0" baseline="0" dirty="0">
                <a:ln>
                  <a:noFill/>
                </a:ln>
                <a:solidFill>
                  <a:srgbClr val="001D35"/>
                </a:solidFill>
                <a:effectLst/>
                <a:latin typeface="Century Gothic" panose="020B0502020202020204" pitchFamily="34" charset="0"/>
              </a:rPr>
              <a:t> </a:t>
            </a:r>
            <a:r>
              <a:rPr kumimoji="0" lang="en-US" altLang="en-US" sz="2400" b="0" i="0" u="none" strike="noStrike" cap="none" normalizeH="0" baseline="0" dirty="0">
                <a:ln>
                  <a:noFill/>
                </a:ln>
                <a:solidFill>
                  <a:srgbClr val="545D7E"/>
                </a:solidFill>
                <a:effectLst/>
                <a:latin typeface="Century Gothic" panose="020B0502020202020204" pitchFamily="34" charset="0"/>
              </a:rPr>
              <a:t> The standard Part D deductible will be </a:t>
            </a:r>
            <a:r>
              <a:rPr kumimoji="0" lang="en-US" altLang="en-US" sz="2400" b="1" i="0" u="none" strike="noStrike" cap="none" normalizeH="0" baseline="0" dirty="0">
                <a:ln>
                  <a:noFill/>
                </a:ln>
                <a:solidFill>
                  <a:srgbClr val="545D7E"/>
                </a:solidFill>
                <a:effectLst/>
                <a:latin typeface="Century Gothic" panose="020B0502020202020204" pitchFamily="34" charset="0"/>
              </a:rPr>
              <a:t>$615</a:t>
            </a:r>
            <a:r>
              <a:rPr kumimoji="0" lang="en-US" altLang="en-US" sz="2400" b="0" i="0" u="none" strike="noStrike" cap="none" normalizeH="0" baseline="0" dirty="0">
                <a:ln>
                  <a:noFill/>
                </a:ln>
                <a:solidFill>
                  <a:srgbClr val="545D7E"/>
                </a:solidFill>
                <a:effectLst/>
                <a:latin typeface="Century Gothic" panose="020B0502020202020204" pitchFamily="34" charset="0"/>
              </a:rPr>
              <a:t>, an increase of $25 from 2025.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545D7E"/>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rgbClr val="001D35"/>
                </a:solidFill>
                <a:effectLst/>
                <a:latin typeface="Century Gothic" panose="020B0502020202020204" pitchFamily="34" charset="0"/>
                <a:hlinkClick r:id="rId6"/>
              </a:rPr>
              <a:t> Out-of-Pocket (OOP) Spending Cap:</a:t>
            </a:r>
            <a:r>
              <a:rPr kumimoji="0" lang="en-US" altLang="en-US" sz="2400" b="0" i="0" u="none" strike="noStrike" cap="none" normalizeH="0" baseline="0" dirty="0">
                <a:ln>
                  <a:noFill/>
                </a:ln>
                <a:solidFill>
                  <a:srgbClr val="001D35"/>
                </a:solidFill>
                <a:effectLst/>
                <a:latin typeface="Century Gothic" panose="020B0502020202020204" pitchFamily="34" charset="0"/>
                <a:hlinkClick r:id="rId6"/>
              </a:rPr>
              <a:t> </a:t>
            </a:r>
            <a:r>
              <a:rPr lang="en-US" altLang="en-US" sz="2400" dirty="0">
                <a:solidFill>
                  <a:srgbClr val="001D35"/>
                </a:solidFill>
                <a:latin typeface="Century Gothic" panose="020B0502020202020204" pitchFamily="34" charset="0"/>
              </a:rPr>
              <a:t> </a:t>
            </a:r>
            <a:r>
              <a:rPr kumimoji="0" lang="en-US" altLang="en-US" sz="2400" b="0" i="0" u="none" strike="noStrike" cap="none" normalizeH="0" baseline="0" dirty="0">
                <a:ln>
                  <a:noFill/>
                </a:ln>
                <a:solidFill>
                  <a:srgbClr val="545D7E"/>
                </a:solidFill>
                <a:effectLst/>
                <a:latin typeface="Century Gothic" panose="020B0502020202020204" pitchFamily="34" charset="0"/>
              </a:rPr>
              <a:t>The maximum   </a:t>
            </a:r>
          </a:p>
          <a:p>
            <a:pPr marL="0" marR="0" lvl="0" indent="0" algn="l" defTabSz="914400" rtl="0" eaLnBrk="0" fontAlgn="base" latinLnBrk="0" hangingPunct="0">
              <a:lnSpc>
                <a:spcPct val="100000"/>
              </a:lnSpc>
              <a:spcBef>
                <a:spcPct val="0"/>
              </a:spcBef>
              <a:spcAft>
                <a:spcPct val="0"/>
              </a:spcAft>
              <a:buClrTx/>
              <a:buSzTx/>
              <a:buNone/>
              <a:tabLst/>
            </a:pPr>
            <a:r>
              <a:rPr lang="en-US" altLang="en-US" sz="2400" dirty="0">
                <a:solidFill>
                  <a:srgbClr val="545D7E"/>
                </a:solidFill>
                <a:latin typeface="Century Gothic" panose="020B0502020202020204" pitchFamily="34" charset="0"/>
              </a:rPr>
              <a:t>   </a:t>
            </a:r>
            <a:r>
              <a:rPr kumimoji="0" lang="en-US" altLang="en-US" sz="2400" b="0" i="0" u="none" strike="noStrike" cap="none" normalizeH="0" baseline="0" dirty="0">
                <a:ln>
                  <a:noFill/>
                </a:ln>
                <a:solidFill>
                  <a:srgbClr val="545D7E"/>
                </a:solidFill>
                <a:effectLst/>
                <a:latin typeface="Century Gothic" panose="020B0502020202020204" pitchFamily="34" charset="0"/>
              </a:rPr>
              <a:t>amount you'll pay for prescription drugs out-of-pocket </a:t>
            </a:r>
          </a:p>
          <a:p>
            <a:pPr marL="0" marR="0" lvl="0" indent="0" algn="l" defTabSz="914400" rtl="0" eaLnBrk="0" fontAlgn="base" latinLnBrk="0" hangingPunct="0">
              <a:lnSpc>
                <a:spcPct val="100000"/>
              </a:lnSpc>
              <a:spcBef>
                <a:spcPct val="0"/>
              </a:spcBef>
              <a:spcAft>
                <a:spcPct val="0"/>
              </a:spcAft>
              <a:buClrTx/>
              <a:buSzTx/>
              <a:buNone/>
              <a:tabLst/>
            </a:pPr>
            <a:r>
              <a:rPr lang="en-US" altLang="en-US" sz="2400" dirty="0">
                <a:solidFill>
                  <a:srgbClr val="545D7E"/>
                </a:solidFill>
                <a:latin typeface="Century Gothic" panose="020B0502020202020204" pitchFamily="34" charset="0"/>
              </a:rPr>
              <a:t>    </a:t>
            </a:r>
            <a:r>
              <a:rPr kumimoji="0" lang="en-US" altLang="en-US" sz="2400" b="0" i="0" u="none" strike="noStrike" cap="none" normalizeH="0" baseline="0" dirty="0">
                <a:ln>
                  <a:noFill/>
                </a:ln>
                <a:solidFill>
                  <a:srgbClr val="545D7E"/>
                </a:solidFill>
                <a:effectLst/>
                <a:latin typeface="Century Gothic" panose="020B0502020202020204" pitchFamily="34" charset="0"/>
              </a:rPr>
              <a:t>in a year will be $</a:t>
            </a:r>
            <a:r>
              <a:rPr kumimoji="0" lang="en-US" altLang="en-US" sz="2400" b="1" i="0" u="none" strike="noStrike" cap="none" normalizeH="0" baseline="0" dirty="0">
                <a:ln>
                  <a:noFill/>
                </a:ln>
                <a:solidFill>
                  <a:schemeClr val="accent1"/>
                </a:solidFill>
                <a:effectLst/>
                <a:latin typeface="Century Gothic" panose="020B0502020202020204" pitchFamily="34" charset="0"/>
              </a:rPr>
              <a:t>2,100 in 2026.</a:t>
            </a:r>
            <a:r>
              <a:rPr kumimoji="0" lang="en-US" altLang="en-US" sz="2400" b="0" i="0" u="none" strike="noStrike" cap="none" normalizeH="0" baseline="0" dirty="0">
                <a:ln>
                  <a:noFill/>
                </a:ln>
                <a:solidFill>
                  <a:srgbClr val="545D7E"/>
                </a:solidFill>
                <a:effectLst/>
                <a:latin typeface="Century Gothic" panose="020B0502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545D7E"/>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rgbClr val="001D35"/>
                </a:solidFill>
                <a:effectLst/>
                <a:latin typeface="Century Gothic" panose="020B0502020202020204" pitchFamily="34" charset="0"/>
                <a:hlinkClick r:id="rId7"/>
              </a:rPr>
              <a:t>Catastrophic</a:t>
            </a:r>
            <a:r>
              <a:rPr kumimoji="0" lang="en-US" altLang="en-US" sz="2400" b="1" i="0" u="none" strike="noStrike" cap="none" normalizeH="0" dirty="0">
                <a:ln>
                  <a:noFill/>
                </a:ln>
                <a:solidFill>
                  <a:srgbClr val="001D35"/>
                </a:solidFill>
                <a:effectLst/>
                <a:latin typeface="Century Gothic" panose="020B0502020202020204" pitchFamily="34" charset="0"/>
                <a:hlinkClick r:id="rId7"/>
              </a:rPr>
              <a:t> Coverage: </a:t>
            </a:r>
            <a:r>
              <a:rPr kumimoji="0" lang="en-US" altLang="en-US" sz="2400" b="0" i="0" u="none" strike="noStrike" cap="none" normalizeH="0" baseline="0" dirty="0">
                <a:ln>
                  <a:noFill/>
                </a:ln>
                <a:solidFill>
                  <a:srgbClr val="001D35"/>
                </a:solidFill>
                <a:effectLst/>
                <a:latin typeface="Century Gothic" panose="020B0502020202020204" pitchFamily="34" charset="0"/>
              </a:rPr>
              <a:t> </a:t>
            </a:r>
            <a:r>
              <a:rPr kumimoji="0" lang="en-US" altLang="en-US" sz="2400" b="0" i="0" u="none" strike="noStrike" cap="none" normalizeH="0" baseline="0" dirty="0">
                <a:ln>
                  <a:noFill/>
                </a:ln>
                <a:solidFill>
                  <a:srgbClr val="545D7E"/>
                </a:solidFill>
                <a:effectLst/>
                <a:latin typeface="Century Gothic" panose="020B0502020202020204" pitchFamily="34" charset="0"/>
              </a:rPr>
              <a:t>When </a:t>
            </a:r>
            <a:r>
              <a:rPr lang="en-US" altLang="en-US" sz="2400" dirty="0">
                <a:solidFill>
                  <a:srgbClr val="545D7E"/>
                </a:solidFill>
                <a:latin typeface="Century Gothic" panose="020B0502020202020204" pitchFamily="34" charset="0"/>
              </a:rPr>
              <a:t>the </a:t>
            </a:r>
            <a:r>
              <a:rPr lang="en-US" altLang="en-US" sz="2400" b="1" dirty="0">
                <a:solidFill>
                  <a:srgbClr val="545D7E"/>
                </a:solidFill>
                <a:latin typeface="Century Gothic" panose="020B0502020202020204" pitchFamily="34" charset="0"/>
              </a:rPr>
              <a:t>$2,100 </a:t>
            </a:r>
            <a:r>
              <a:rPr lang="en-US" altLang="en-US" sz="2400" dirty="0">
                <a:solidFill>
                  <a:srgbClr val="545D7E"/>
                </a:solidFill>
                <a:latin typeface="Century Gothic" panose="020B0502020202020204" pitchFamily="34" charset="0"/>
              </a:rPr>
              <a:t>out-of-</a:t>
            </a:r>
          </a:p>
          <a:p>
            <a:pPr marL="0" marR="0" lvl="0" indent="0" algn="l" defTabSz="914400" rtl="0" eaLnBrk="0" fontAlgn="base" latinLnBrk="0" hangingPunct="0">
              <a:lnSpc>
                <a:spcPct val="100000"/>
              </a:lnSpc>
              <a:spcBef>
                <a:spcPct val="0"/>
              </a:spcBef>
              <a:spcAft>
                <a:spcPct val="0"/>
              </a:spcAft>
              <a:buClrTx/>
              <a:buSzTx/>
              <a:buNone/>
              <a:tabLst/>
            </a:pPr>
            <a:r>
              <a:rPr lang="en-US" altLang="en-US" sz="2400" dirty="0">
                <a:solidFill>
                  <a:srgbClr val="545D7E"/>
                </a:solidFill>
                <a:latin typeface="Century Gothic" panose="020B0502020202020204" pitchFamily="34" charset="0"/>
              </a:rPr>
              <a:t>  pocket limit is reached, </a:t>
            </a:r>
            <a:r>
              <a:rPr lang="en-US" sz="2400" dirty="0">
                <a:latin typeface="Century Gothic" panose="020B0502020202020204" pitchFamily="34" charset="0"/>
              </a:rPr>
              <a:t>all </a:t>
            </a:r>
            <a:r>
              <a:rPr lang="en-US" sz="2400" u="sng" dirty="0">
                <a:latin typeface="Century Gothic" panose="020B0502020202020204" pitchFamily="34" charset="0"/>
              </a:rPr>
              <a:t>covered </a:t>
            </a:r>
            <a:r>
              <a:rPr lang="en-US" sz="2400" dirty="0">
                <a:latin typeface="Century Gothic" panose="020B0502020202020204" pitchFamily="34" charset="0"/>
              </a:rPr>
              <a:t>Part D drugs are  </a:t>
            </a:r>
          </a:p>
          <a:p>
            <a:pPr marL="0" marR="0" lvl="0" indent="0" algn="l" defTabSz="914400" rtl="0" eaLnBrk="0" fontAlgn="base" latinLnBrk="0" hangingPunct="0">
              <a:lnSpc>
                <a:spcPct val="100000"/>
              </a:lnSpc>
              <a:spcBef>
                <a:spcPct val="0"/>
              </a:spcBef>
              <a:spcAft>
                <a:spcPct val="0"/>
              </a:spcAft>
              <a:buClrTx/>
              <a:buSzTx/>
              <a:buNone/>
              <a:tabLst/>
            </a:pPr>
            <a:r>
              <a:rPr lang="en-US" sz="2400" dirty="0">
                <a:latin typeface="Century Gothic" panose="020B0502020202020204" pitchFamily="34" charset="0"/>
              </a:rPr>
              <a:t>  provided at </a:t>
            </a:r>
            <a:r>
              <a:rPr lang="en-US" sz="2400" u="sng" dirty="0">
                <a:latin typeface="Century Gothic" panose="020B0502020202020204" pitchFamily="34" charset="0"/>
              </a:rPr>
              <a:t>no cost </a:t>
            </a:r>
            <a:r>
              <a:rPr lang="en-US" sz="2400" dirty="0">
                <a:latin typeface="Century Gothic" panose="020B0502020202020204" pitchFamily="34" charset="0"/>
              </a:rPr>
              <a:t>to the beneficiary for the rest of the </a:t>
            </a:r>
          </a:p>
          <a:p>
            <a:pPr marL="0" marR="0" lvl="0" indent="0" algn="l" defTabSz="914400" rtl="0" eaLnBrk="0" fontAlgn="base" latinLnBrk="0" hangingPunct="0">
              <a:lnSpc>
                <a:spcPct val="100000"/>
              </a:lnSpc>
              <a:spcBef>
                <a:spcPct val="0"/>
              </a:spcBef>
              <a:spcAft>
                <a:spcPct val="0"/>
              </a:spcAft>
              <a:buClrTx/>
              <a:buSzTx/>
              <a:buNone/>
              <a:tabLst/>
            </a:pPr>
            <a:r>
              <a:rPr lang="en-US" sz="2400" dirty="0">
                <a:latin typeface="Century Gothic" panose="020B0502020202020204" pitchFamily="34" charset="0"/>
              </a:rPr>
              <a:t>  plan year. </a:t>
            </a:r>
            <a:endParaRPr kumimoji="0" lang="en-US" altLang="en-US" sz="2400" i="0" u="none" strike="noStrike" cap="none" normalizeH="0" baseline="0" dirty="0">
              <a:ln>
                <a:noFill/>
              </a:ln>
              <a:solidFill>
                <a:srgbClr val="001D35"/>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39844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7CC75B-A7A8-3B30-AD2D-D7864A6B07A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7BE150-8AA7-405D-DA8A-1B40FCAA2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96348A-9BA3-3E74-39D6-0AF925525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8D36E7A-788C-941E-E7FF-29376B6BB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09AF31D-1289-B87C-3B31-6501E73C6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66D432B-4303-5897-361F-1B2EE7A0E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A4FBB0-A073-4C44-BB56-074B7536568F}"/>
              </a:ext>
            </a:extLst>
          </p:cNvPr>
          <p:cNvSpPr>
            <a:spLocks noGrp="1"/>
          </p:cNvSpPr>
          <p:nvPr>
            <p:ph type="title"/>
          </p:nvPr>
        </p:nvSpPr>
        <p:spPr>
          <a:xfrm>
            <a:off x="644529" y="294538"/>
            <a:ext cx="10623021" cy="1033669"/>
          </a:xfrm>
        </p:spPr>
        <p:txBody>
          <a:bodyPr>
            <a:normAutofit/>
          </a:bodyPr>
          <a:lstStyle/>
          <a:p>
            <a:r>
              <a:rPr lang="en-US" sz="3600" dirty="0">
                <a:solidFill>
                  <a:srgbClr val="FFFFFF"/>
                </a:solidFill>
                <a:latin typeface="Glegoo" pitchFamily="2" charset="77"/>
                <a:cs typeface="Glegoo" pitchFamily="2" charset="77"/>
              </a:rPr>
              <a:t>Medicare </a:t>
            </a:r>
            <a:r>
              <a:rPr lang="en-US" sz="3600" dirty="0">
                <a:solidFill>
                  <a:srgbClr val="92D050"/>
                </a:solidFill>
                <a:latin typeface="Glegoo" pitchFamily="2" charset="77"/>
                <a:cs typeface="Glegoo" pitchFamily="2" charset="77"/>
              </a:rPr>
              <a:t>Part D </a:t>
            </a:r>
            <a:r>
              <a:rPr lang="en-US" sz="3600" dirty="0">
                <a:solidFill>
                  <a:srgbClr val="FFFFFF"/>
                </a:solidFill>
                <a:latin typeface="Glegoo" pitchFamily="2" charset="77"/>
                <a:cs typeface="Glegoo" pitchFamily="2" charset="77"/>
              </a:rPr>
              <a:t>2026</a:t>
            </a:r>
          </a:p>
        </p:txBody>
      </p:sp>
      <p:pic>
        <p:nvPicPr>
          <p:cNvPr id="37" name="Picture 36" descr="Icon&#10;&#10;Description automatically generated with medium confidence">
            <a:extLst>
              <a:ext uri="{FF2B5EF4-FFF2-40B4-BE49-F238E27FC236}">
                <a16:creationId xmlns:a16="http://schemas.microsoft.com/office/drawing/2014/main" id="{6D97720F-89A8-9F77-EFD5-C3A9B83751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pic>
        <p:nvPicPr>
          <p:cNvPr id="13" name="Picture 12" descr="Stocking shelves at pharmacy">
            <a:extLst>
              <a:ext uri="{FF2B5EF4-FFF2-40B4-BE49-F238E27FC236}">
                <a16:creationId xmlns:a16="http://schemas.microsoft.com/office/drawing/2014/main" id="{CD17F890-5704-B753-8148-904A05965377}"/>
              </a:ext>
            </a:extLst>
          </p:cNvPr>
          <p:cNvPicPr>
            <a:picLocks noChangeAspect="1"/>
          </p:cNvPicPr>
          <p:nvPr/>
        </p:nvPicPr>
        <p:blipFill>
          <a:blip r:embed="rId4"/>
          <a:srcRect l="18776" r="18776"/>
          <a:stretch/>
        </p:blipFill>
        <p:spPr>
          <a:xfrm>
            <a:off x="0" y="1597432"/>
            <a:ext cx="3409494" cy="5260568"/>
          </a:xfrm>
          <a:prstGeom prst="rect">
            <a:avLst/>
          </a:prstGeom>
        </p:spPr>
      </p:pic>
      <p:sp>
        <p:nvSpPr>
          <p:cNvPr id="3" name="Slide Number Placeholder 2">
            <a:extLst>
              <a:ext uri="{FF2B5EF4-FFF2-40B4-BE49-F238E27FC236}">
                <a16:creationId xmlns:a16="http://schemas.microsoft.com/office/drawing/2014/main" id="{1767301D-98FC-F2DC-9BB4-8E33FEB06BED}"/>
              </a:ext>
            </a:extLst>
          </p:cNvPr>
          <p:cNvSpPr>
            <a:spLocks noGrp="1"/>
          </p:cNvSpPr>
          <p:nvPr>
            <p:ph type="sldNum" sz="quarter" idx="12"/>
          </p:nvPr>
        </p:nvSpPr>
        <p:spPr/>
        <p:txBody>
          <a:bodyPr/>
          <a:lstStyle/>
          <a:p>
            <a:fld id="{CCC54DED-9B8A-544F-8398-E5128DCC644F}" type="slidenum">
              <a:rPr lang="en-US" smtClean="0"/>
              <a:t>24</a:t>
            </a:fld>
            <a:endParaRPr lang="en-US" dirty="0"/>
          </a:p>
        </p:txBody>
      </p:sp>
      <p:sp>
        <p:nvSpPr>
          <p:cNvPr id="9" name="Rectangle 2">
            <a:extLst>
              <a:ext uri="{FF2B5EF4-FFF2-40B4-BE49-F238E27FC236}">
                <a16:creationId xmlns:a16="http://schemas.microsoft.com/office/drawing/2014/main" id="{C57A66FB-D77D-CBAC-1E25-0BAA5EE6F203}"/>
              </a:ext>
            </a:extLst>
          </p:cNvPr>
          <p:cNvSpPr>
            <a:spLocks noGrp="1" noChangeArrowheads="1"/>
          </p:cNvSpPr>
          <p:nvPr>
            <p:ph idx="1"/>
          </p:nvPr>
        </p:nvSpPr>
        <p:spPr bwMode="auto">
          <a:xfrm>
            <a:off x="3481587" y="1655722"/>
            <a:ext cx="8665025" cy="52706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12696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defRPr/>
            </a:pPr>
            <a:r>
              <a:rPr lang="en-US" altLang="en-US" sz="2400" b="1" dirty="0">
                <a:solidFill>
                  <a:schemeClr val="accent1"/>
                </a:solidFill>
                <a:latin typeface="Century Gothic" panose="020B0502020202020204" pitchFamily="34" charset="0"/>
              </a:rPr>
              <a:t>C</a:t>
            </a:r>
            <a:r>
              <a:rPr kumimoji="0" lang="en-US" altLang="en-US" sz="2400" b="1" i="0" u="sng" strike="noStrike" cap="none" normalizeH="0" baseline="0" dirty="0">
                <a:ln>
                  <a:noFill/>
                </a:ln>
                <a:solidFill>
                  <a:schemeClr val="accent1"/>
                </a:solidFill>
                <a:effectLst/>
                <a:latin typeface="Century Gothic" panose="020B0502020202020204" pitchFamily="34" charset="0"/>
              </a:rPr>
              <a:t>opayments or coinsurance: </a:t>
            </a:r>
          </a:p>
          <a:p>
            <a:pPr marL="0" marR="0" lvl="0" indent="0" algn="l" defTabSz="914400" rtl="0" eaLnBrk="0" fontAlgn="base" latinLnBrk="0" hangingPunct="0">
              <a:lnSpc>
                <a:spcPct val="100000"/>
              </a:lnSpc>
              <a:spcBef>
                <a:spcPct val="0"/>
              </a:spcBef>
              <a:spcAft>
                <a:spcPct val="0"/>
              </a:spcAft>
              <a:buClrTx/>
              <a:buSzTx/>
              <a:buNone/>
              <a:tabLst/>
              <a:defRPr/>
            </a:pPr>
            <a:r>
              <a:rPr kumimoji="0" lang="en-US" altLang="en-US" sz="2400" i="0" strike="noStrike" cap="none" normalizeH="0" baseline="0" dirty="0">
                <a:ln>
                  <a:noFill/>
                </a:ln>
                <a:effectLst/>
                <a:latin typeface="Century Gothic" panose="020B0502020202020204" pitchFamily="34" charset="0"/>
              </a:rPr>
              <a:t>   These are the amounts you pay for covered drugs after  </a:t>
            </a:r>
          </a:p>
          <a:p>
            <a:pPr marL="0" marR="0" lvl="0" indent="0" algn="l" defTabSz="914400" rtl="0" eaLnBrk="0" fontAlgn="base" latinLnBrk="0" hangingPunct="0">
              <a:lnSpc>
                <a:spcPct val="100000"/>
              </a:lnSpc>
              <a:spcBef>
                <a:spcPct val="0"/>
              </a:spcBef>
              <a:spcAft>
                <a:spcPct val="0"/>
              </a:spcAft>
              <a:buClrTx/>
              <a:buSzTx/>
              <a:buNone/>
              <a:tabLst/>
              <a:defRPr/>
            </a:pPr>
            <a:r>
              <a:rPr lang="en-US" altLang="en-US" sz="2400" dirty="0">
                <a:latin typeface="Century Gothic" panose="020B0502020202020204" pitchFamily="34" charset="0"/>
              </a:rPr>
              <a:t>   </a:t>
            </a:r>
            <a:r>
              <a:rPr kumimoji="0" lang="en-US" altLang="en-US" sz="2400" i="0" strike="noStrike" cap="none" normalizeH="0" baseline="0" dirty="0">
                <a:ln>
                  <a:noFill/>
                </a:ln>
                <a:effectLst/>
                <a:latin typeface="Century Gothic" panose="020B0502020202020204" pitchFamily="34" charset="0"/>
              </a:rPr>
              <a:t>you meet the plan’s </a:t>
            </a:r>
            <a:r>
              <a:rPr kumimoji="0" lang="en-US" altLang="en-US" sz="2400" b="1" i="0" strike="noStrike" cap="none" normalizeH="0" baseline="0" dirty="0">
                <a:ln>
                  <a:noFill/>
                </a:ln>
                <a:solidFill>
                  <a:schemeClr val="accent1"/>
                </a:solidFill>
                <a:effectLst/>
                <a:latin typeface="Century Gothic" panose="020B0502020202020204" pitchFamily="34" charset="0"/>
              </a:rPr>
              <a:t>deductible</a:t>
            </a:r>
            <a:r>
              <a:rPr kumimoji="0" lang="en-US" altLang="en-US" sz="2400" i="0" strike="noStrike" cap="none" normalizeH="0" baseline="0" dirty="0">
                <a:ln>
                  <a:noFill/>
                </a:ln>
                <a:effectLst/>
                <a:latin typeface="Century Gothic" panose="020B0502020202020204" pitchFamily="34" charset="0"/>
              </a:rPr>
              <a:t>,(if the plan has one).   </a:t>
            </a:r>
          </a:p>
          <a:p>
            <a:pPr marL="0" marR="0" lvl="0" indent="0" algn="l" defTabSz="914400" rtl="0" eaLnBrk="0" fontAlgn="base" latinLnBrk="0" hangingPunct="0">
              <a:lnSpc>
                <a:spcPct val="100000"/>
              </a:lnSpc>
              <a:spcBef>
                <a:spcPct val="0"/>
              </a:spcBef>
              <a:spcAft>
                <a:spcPct val="0"/>
              </a:spcAft>
              <a:buClrTx/>
              <a:buSzTx/>
              <a:buNone/>
              <a:tabLst/>
              <a:defRPr/>
            </a:pPr>
            <a:r>
              <a:rPr lang="en-US" altLang="en-US" sz="2400" dirty="0">
                <a:latin typeface="Century Gothic" panose="020B0502020202020204" pitchFamily="34" charset="0"/>
              </a:rPr>
              <a:t>   </a:t>
            </a:r>
            <a:r>
              <a:rPr kumimoji="0" lang="en-US" altLang="en-US" sz="2400" i="0" strike="noStrike" cap="none" normalizeH="0" baseline="0" dirty="0">
                <a:ln>
                  <a:noFill/>
                </a:ln>
                <a:effectLst/>
                <a:latin typeface="Century Gothic" panose="020B0502020202020204" pitchFamily="34" charset="0"/>
              </a:rPr>
              <a:t>You pay your share, and your plan pays its share for </a:t>
            </a:r>
          </a:p>
          <a:p>
            <a:pPr marL="0" marR="0" lvl="0" indent="0" algn="l" defTabSz="914400" rtl="0" eaLnBrk="0" fontAlgn="base" latinLnBrk="0" hangingPunct="0">
              <a:lnSpc>
                <a:spcPct val="100000"/>
              </a:lnSpc>
              <a:spcBef>
                <a:spcPct val="0"/>
              </a:spcBef>
              <a:spcAft>
                <a:spcPct val="0"/>
              </a:spcAft>
              <a:buClrTx/>
              <a:buSzTx/>
              <a:buNone/>
              <a:tabLst/>
              <a:defRPr/>
            </a:pPr>
            <a:r>
              <a:rPr lang="en-US" altLang="en-US" sz="2400" dirty="0">
                <a:latin typeface="Century Gothic" panose="020B0502020202020204" pitchFamily="34" charset="0"/>
              </a:rPr>
              <a:t>   </a:t>
            </a:r>
            <a:r>
              <a:rPr kumimoji="0" lang="en-US" altLang="en-US" sz="2400" i="0" strike="noStrike" cap="none" normalizeH="0" baseline="0" dirty="0">
                <a:ln>
                  <a:noFill/>
                </a:ln>
                <a:effectLst/>
                <a:latin typeface="Century Gothic" panose="020B0502020202020204" pitchFamily="34" charset="0"/>
              </a:rPr>
              <a:t>covered drugs. If you pay coinsurance, these amounts  </a:t>
            </a:r>
          </a:p>
          <a:p>
            <a:pPr marL="0" marR="0" lvl="0" indent="0" algn="l" defTabSz="914400" rtl="0" eaLnBrk="0" fontAlgn="base" latinLnBrk="0" hangingPunct="0">
              <a:lnSpc>
                <a:spcPct val="100000"/>
              </a:lnSpc>
              <a:spcBef>
                <a:spcPct val="0"/>
              </a:spcBef>
              <a:spcAft>
                <a:spcPct val="0"/>
              </a:spcAft>
              <a:buClrTx/>
              <a:buSzTx/>
              <a:buNone/>
              <a:tabLst/>
              <a:defRPr/>
            </a:pPr>
            <a:r>
              <a:rPr lang="en-US" altLang="en-US" sz="2400" dirty="0">
                <a:latin typeface="Century Gothic" panose="020B0502020202020204" pitchFamily="34" charset="0"/>
              </a:rPr>
              <a:t>   </a:t>
            </a:r>
            <a:r>
              <a:rPr kumimoji="0" lang="en-US" altLang="en-US" sz="2400" i="0" strike="noStrike" cap="none" normalizeH="0" baseline="0" dirty="0">
                <a:ln>
                  <a:noFill/>
                </a:ln>
                <a:effectLst/>
                <a:latin typeface="Century Gothic" panose="020B0502020202020204" pitchFamily="34" charset="0"/>
              </a:rPr>
              <a:t>may vary because drug plans and manufacturers can </a:t>
            </a:r>
          </a:p>
          <a:p>
            <a:pPr marL="0" marR="0" lvl="0" indent="0" algn="l" defTabSz="914400" rtl="0" eaLnBrk="0" fontAlgn="base" latinLnBrk="0" hangingPunct="0">
              <a:lnSpc>
                <a:spcPct val="100000"/>
              </a:lnSpc>
              <a:spcBef>
                <a:spcPct val="0"/>
              </a:spcBef>
              <a:spcAft>
                <a:spcPct val="0"/>
              </a:spcAft>
              <a:buClrTx/>
              <a:buSzTx/>
              <a:buNone/>
              <a:tabLst/>
              <a:defRPr/>
            </a:pPr>
            <a:r>
              <a:rPr lang="en-US" altLang="en-US" sz="2400" dirty="0">
                <a:latin typeface="Century Gothic" panose="020B0502020202020204" pitchFamily="34" charset="0"/>
              </a:rPr>
              <a:t>   </a:t>
            </a:r>
            <a:r>
              <a:rPr kumimoji="0" lang="en-US" altLang="en-US" sz="2400" i="0" strike="noStrike" cap="none" normalizeH="0" baseline="0" dirty="0">
                <a:ln>
                  <a:noFill/>
                </a:ln>
                <a:effectLst/>
                <a:latin typeface="Century Gothic" panose="020B0502020202020204" pitchFamily="34" charset="0"/>
              </a:rPr>
              <a:t>change what they charge at any time throughout the </a:t>
            </a:r>
          </a:p>
          <a:p>
            <a:pPr marL="0" marR="0" lvl="0" indent="0" algn="l" defTabSz="914400" rtl="0" eaLnBrk="0" fontAlgn="base" latinLnBrk="0" hangingPunct="0">
              <a:lnSpc>
                <a:spcPct val="100000"/>
              </a:lnSpc>
              <a:spcBef>
                <a:spcPct val="0"/>
              </a:spcBef>
              <a:spcAft>
                <a:spcPct val="0"/>
              </a:spcAft>
              <a:buClrTx/>
              <a:buSzTx/>
              <a:buNone/>
              <a:tabLst/>
              <a:defRPr/>
            </a:pPr>
            <a:r>
              <a:rPr lang="en-US" altLang="en-US" sz="2400" dirty="0">
                <a:latin typeface="Century Gothic" panose="020B0502020202020204" pitchFamily="34" charset="0"/>
              </a:rPr>
              <a:t>   </a:t>
            </a:r>
            <a:r>
              <a:rPr kumimoji="0" lang="en-US" altLang="en-US" sz="2400" i="0" strike="noStrike" cap="none" normalizeH="0" baseline="0" dirty="0">
                <a:ln>
                  <a:noFill/>
                </a:ln>
                <a:effectLst/>
                <a:latin typeface="Century Gothic" panose="020B0502020202020204" pitchFamily="34" charset="0"/>
              </a:rPr>
              <a:t>year. </a:t>
            </a:r>
            <a:endParaRPr kumimoji="0" lang="en-US" altLang="en-US" sz="2400" b="1" i="0" u="sng" strike="noStrike" cap="none" normalizeH="0" baseline="0" dirty="0">
              <a:ln>
                <a:noFill/>
              </a:ln>
              <a:solidFill>
                <a:schemeClr val="accent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defRPr/>
            </a:pPr>
            <a:endParaRPr lang="en-US" altLang="en-US" sz="2400" b="1" kern="1200" spc="0" noProof="0" dirty="0">
              <a:solidFill>
                <a:srgbClr val="001D35"/>
              </a:solidFill>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4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Insulin Cost-Sharing: </a:t>
            </a:r>
            <a:endParaRPr kumimoji="0" lang="en-US" altLang="en-US" sz="24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The cost-sharing amount for covered insulin products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400" dirty="0">
                <a:solidFill>
                  <a:prstClr val="black"/>
                </a:solidFill>
                <a:latin typeface="Century Gothic" panose="020B0502020202020204" pitchFamily="34" charset="0"/>
              </a:rPr>
              <a:t>   </a:t>
            </a: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will remain low, at </a:t>
            </a:r>
            <a:r>
              <a:rPr kumimoji="0" lang="en-US" alt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$35 or 25% </a:t>
            </a: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of the maximum fair price. </a:t>
            </a:r>
          </a:p>
          <a:p>
            <a:pPr eaLnBrk="0" fontAlgn="base" hangingPunct="0">
              <a:lnSpc>
                <a:spcPct val="100000"/>
              </a:lnSpc>
              <a:spcBef>
                <a:spcPct val="0"/>
              </a:spcBef>
              <a:spcAft>
                <a:spcPct val="0"/>
              </a:spcAft>
            </a:pPr>
            <a:endParaRPr kumimoji="0" lang="en-US" altLang="en-US" sz="2400" i="0" u="none" strike="noStrike" cap="none" normalizeH="0" baseline="0" dirty="0">
              <a:ln>
                <a:noFill/>
              </a:ln>
              <a:solidFill>
                <a:srgbClr val="001D35"/>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59890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FA1473-E409-F06D-E2F6-D0EC41A3A99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ABD277-3922-899B-428D-14D40147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80C4665-172D-A821-574C-2033CE548C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D60BAC6-2EA2-9BFC-E623-43BCE63BC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452084D-770E-24AD-DB1F-9D74983E8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0E1FC89-AEC2-42E5-7C31-11AB7BDE3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A473AF-EB0E-9584-CC1A-13B82C764B03}"/>
              </a:ext>
            </a:extLst>
          </p:cNvPr>
          <p:cNvSpPr>
            <a:spLocks noGrp="1"/>
          </p:cNvSpPr>
          <p:nvPr>
            <p:ph type="title"/>
          </p:nvPr>
        </p:nvSpPr>
        <p:spPr>
          <a:xfrm>
            <a:off x="644529" y="294538"/>
            <a:ext cx="10623021" cy="1033669"/>
          </a:xfrm>
        </p:spPr>
        <p:txBody>
          <a:bodyPr>
            <a:normAutofit/>
          </a:bodyPr>
          <a:lstStyle/>
          <a:p>
            <a:r>
              <a:rPr lang="en-US" sz="3600" dirty="0">
                <a:solidFill>
                  <a:srgbClr val="FFFFFF"/>
                </a:solidFill>
                <a:latin typeface="Glegoo" pitchFamily="2" charset="77"/>
                <a:cs typeface="Glegoo" pitchFamily="2" charset="77"/>
              </a:rPr>
              <a:t>Medicare </a:t>
            </a:r>
            <a:r>
              <a:rPr lang="en-US" sz="3600" dirty="0">
                <a:solidFill>
                  <a:srgbClr val="92D050"/>
                </a:solidFill>
                <a:latin typeface="Glegoo" pitchFamily="2" charset="77"/>
                <a:cs typeface="Glegoo" pitchFamily="2" charset="77"/>
              </a:rPr>
              <a:t>Part D </a:t>
            </a:r>
            <a:r>
              <a:rPr lang="en-US" sz="3600" dirty="0">
                <a:solidFill>
                  <a:srgbClr val="FFFFFF"/>
                </a:solidFill>
                <a:latin typeface="Glegoo" pitchFamily="2" charset="77"/>
                <a:cs typeface="Glegoo" pitchFamily="2" charset="77"/>
              </a:rPr>
              <a:t>2026</a:t>
            </a:r>
          </a:p>
        </p:txBody>
      </p:sp>
      <p:pic>
        <p:nvPicPr>
          <p:cNvPr id="37" name="Picture 36" descr="Icon&#10;&#10;Description automatically generated with medium confidence">
            <a:extLst>
              <a:ext uri="{FF2B5EF4-FFF2-40B4-BE49-F238E27FC236}">
                <a16:creationId xmlns:a16="http://schemas.microsoft.com/office/drawing/2014/main" id="{EF736E77-FC87-5A11-1BE3-B5B58A8C92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pic>
        <p:nvPicPr>
          <p:cNvPr id="13" name="Picture 12" descr="Stocking shelves at pharmacy">
            <a:extLst>
              <a:ext uri="{FF2B5EF4-FFF2-40B4-BE49-F238E27FC236}">
                <a16:creationId xmlns:a16="http://schemas.microsoft.com/office/drawing/2014/main" id="{290E2D38-F1BA-C587-2659-485F26AAD2EA}"/>
              </a:ext>
            </a:extLst>
          </p:cNvPr>
          <p:cNvPicPr>
            <a:picLocks noChangeAspect="1"/>
          </p:cNvPicPr>
          <p:nvPr/>
        </p:nvPicPr>
        <p:blipFill>
          <a:blip r:embed="rId4"/>
          <a:srcRect l="18776" r="18776"/>
          <a:stretch/>
        </p:blipFill>
        <p:spPr>
          <a:xfrm>
            <a:off x="0" y="1597432"/>
            <a:ext cx="3409494" cy="5260568"/>
          </a:xfrm>
          <a:prstGeom prst="rect">
            <a:avLst/>
          </a:prstGeom>
        </p:spPr>
      </p:pic>
      <p:sp>
        <p:nvSpPr>
          <p:cNvPr id="3" name="Slide Number Placeholder 2">
            <a:extLst>
              <a:ext uri="{FF2B5EF4-FFF2-40B4-BE49-F238E27FC236}">
                <a16:creationId xmlns:a16="http://schemas.microsoft.com/office/drawing/2014/main" id="{EF034AE5-9184-5711-16B1-C715AC446842}"/>
              </a:ext>
            </a:extLst>
          </p:cNvPr>
          <p:cNvSpPr>
            <a:spLocks noGrp="1"/>
          </p:cNvSpPr>
          <p:nvPr>
            <p:ph type="sldNum" sz="quarter" idx="12"/>
          </p:nvPr>
        </p:nvSpPr>
        <p:spPr/>
        <p:txBody>
          <a:bodyPr/>
          <a:lstStyle/>
          <a:p>
            <a:fld id="{CCC54DED-9B8A-544F-8398-E5128DCC644F}" type="slidenum">
              <a:rPr lang="en-US" smtClean="0"/>
              <a:t>25</a:t>
            </a:fld>
            <a:endParaRPr lang="en-US" dirty="0"/>
          </a:p>
        </p:txBody>
      </p:sp>
      <p:sp>
        <p:nvSpPr>
          <p:cNvPr id="9" name="Rectangle 2">
            <a:extLst>
              <a:ext uri="{FF2B5EF4-FFF2-40B4-BE49-F238E27FC236}">
                <a16:creationId xmlns:a16="http://schemas.microsoft.com/office/drawing/2014/main" id="{D55754BD-780E-0264-891E-CB504C54F109}"/>
              </a:ext>
            </a:extLst>
          </p:cNvPr>
          <p:cNvSpPr>
            <a:spLocks noGrp="1" noChangeArrowheads="1"/>
          </p:cNvSpPr>
          <p:nvPr>
            <p:ph idx="1"/>
          </p:nvPr>
        </p:nvSpPr>
        <p:spPr bwMode="auto">
          <a:xfrm>
            <a:off x="3749935" y="2094767"/>
            <a:ext cx="8442061" cy="52706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12696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defRPr/>
            </a:pPr>
            <a:r>
              <a:rPr lang="en-US" altLang="en-US" sz="2400" b="1" dirty="0">
                <a:solidFill>
                  <a:schemeClr val="accent1"/>
                </a:solidFill>
                <a:latin typeface="Century Gothic" panose="020B0502020202020204" pitchFamily="34" charset="0"/>
              </a:rPr>
              <a:t>Covered drugs:  </a:t>
            </a:r>
            <a:r>
              <a:rPr lang="en-US" altLang="en-US" sz="2400" dirty="0">
                <a:latin typeface="Century Gothic" panose="020B0502020202020204" pitchFamily="34" charset="0"/>
              </a:rPr>
              <a:t>All plans must cover a wide range of  prescription drugs that people with Medicare take, including most drugs in certain “protected classes,” like drugs to treat cancer, HIV/AIDS, depression, psychosis, seizures, or to prevent organ transplant rejection. </a:t>
            </a:r>
            <a:endParaRPr lang="en-US" altLang="en-US" sz="2400" u="sng" dirty="0">
              <a:latin typeface="Century Gothic" panose="020B0502020202020204" pitchFamily="34" charset="0"/>
            </a:endParaRPr>
          </a:p>
          <a:p>
            <a:pPr marR="0" lvl="0" algn="l" defTabSz="914400" rtl="0" eaLnBrk="0" fontAlgn="base" latinLnBrk="0" hangingPunct="0">
              <a:lnSpc>
                <a:spcPct val="100000"/>
              </a:lnSpc>
              <a:spcBef>
                <a:spcPct val="0"/>
              </a:spcBef>
              <a:spcAft>
                <a:spcPct val="0"/>
              </a:spcAft>
              <a:buClrTx/>
              <a:buSzTx/>
              <a:tabLst/>
              <a:defRPr/>
            </a:pPr>
            <a:endParaRPr lang="en-US" altLang="en-US" sz="2400" b="1" kern="1200" spc="0" noProof="0" dirty="0">
              <a:solidFill>
                <a:srgbClr val="001D35"/>
              </a:solidFill>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4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Formulary</a:t>
            </a:r>
            <a:r>
              <a:rPr kumimoji="0" lang="en-US" altLang="en-US" sz="2400" i="0" u="none" strike="noStrike" kern="1200" cap="none" spc="0" normalizeH="0" baseline="0" noProof="0" dirty="0">
                <a:ln>
                  <a:noFill/>
                </a:ln>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 </a:t>
            </a:r>
            <a:r>
              <a:rPr kumimoji="0" lang="en-US" altLang="en-US" sz="2400" i="0" u="none" strike="noStrike" kern="1200" cap="none" spc="0" normalizeH="0" baseline="0" noProof="0" dirty="0">
                <a:ln>
                  <a:noFill/>
                </a:ln>
                <a:effectLst/>
                <a:uLnTx/>
                <a:uFillTx/>
                <a:latin typeface="Century Gothic" panose="020B0502020202020204" pitchFamily="34" charset="0"/>
                <a:ea typeface="+mn-ea"/>
                <a:cs typeface="+mn-cs"/>
              </a:rPr>
              <a:t>Information about a plan’s list of </a:t>
            </a:r>
            <a:r>
              <a:rPr kumimoji="0" lang="en-US" altLang="en-US" sz="240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rPr>
              <a:t>covered    </a:t>
            </a:r>
          </a:p>
          <a:p>
            <a:pPr marL="0" marR="0" lvl="0" indent="0" algn="l" defTabSz="914400" rtl="0" eaLnBrk="0" fontAlgn="base" latinLnBrk="0" hangingPunct="0">
              <a:lnSpc>
                <a:spcPct val="100000"/>
              </a:lnSpc>
              <a:spcBef>
                <a:spcPct val="0"/>
              </a:spcBef>
              <a:spcAft>
                <a:spcPct val="0"/>
              </a:spcAft>
              <a:buClrTx/>
              <a:buSzTx/>
              <a:buNone/>
              <a:tabLst/>
              <a:defRPr/>
            </a:pPr>
            <a:r>
              <a:rPr lang="en-US" altLang="en-US" sz="2400" dirty="0">
                <a:solidFill>
                  <a:schemeClr val="accent1"/>
                </a:solidFill>
                <a:latin typeface="Century Gothic" panose="020B0502020202020204" pitchFamily="34" charset="0"/>
              </a:rPr>
              <a:t>  </a:t>
            </a:r>
            <a:r>
              <a:rPr kumimoji="0" lang="en-US" altLang="en-US" sz="240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rPr>
              <a:t>drugs </a:t>
            </a:r>
            <a:r>
              <a:rPr kumimoji="0" lang="en-US" altLang="en-US" sz="2400" i="0" u="none" strike="noStrike" kern="1200" cap="none" spc="0" normalizeH="0" baseline="0" noProof="0" dirty="0">
                <a:ln>
                  <a:noFill/>
                </a:ln>
                <a:effectLst/>
                <a:uLnTx/>
                <a:uFillTx/>
                <a:latin typeface="Century Gothic" panose="020B0502020202020204" pitchFamily="34" charset="0"/>
                <a:ea typeface="+mn-ea"/>
                <a:cs typeface="+mn-cs"/>
              </a:rPr>
              <a:t>(called a “formulary”). Follows Medicare  </a:t>
            </a:r>
          </a:p>
          <a:p>
            <a:pPr marL="0" marR="0" lvl="0" indent="0" algn="l" defTabSz="914400" rtl="0" eaLnBrk="0" fontAlgn="base" latinLnBrk="0" hangingPunct="0">
              <a:lnSpc>
                <a:spcPct val="100000"/>
              </a:lnSpc>
              <a:spcBef>
                <a:spcPct val="0"/>
              </a:spcBef>
              <a:spcAft>
                <a:spcPct val="0"/>
              </a:spcAft>
              <a:buClrTx/>
              <a:buSzTx/>
              <a:buNone/>
              <a:tabLst/>
              <a:defRPr/>
            </a:pPr>
            <a:r>
              <a:rPr lang="en-US" altLang="en-US" sz="2400" dirty="0">
                <a:latin typeface="Century Gothic" panose="020B0502020202020204" pitchFamily="34" charset="0"/>
              </a:rPr>
              <a:t>  </a:t>
            </a:r>
            <a:r>
              <a:rPr kumimoji="0" lang="en-US" altLang="en-US" sz="2400" i="0" u="none" strike="noStrike" kern="1200" cap="none" spc="0" normalizeH="0" baseline="0" noProof="0" dirty="0">
                <a:ln>
                  <a:noFill/>
                </a:ln>
                <a:effectLst/>
                <a:uLnTx/>
                <a:uFillTx/>
                <a:latin typeface="Century Gothic" panose="020B0502020202020204" pitchFamily="34" charset="0"/>
                <a:ea typeface="+mn-ea"/>
                <a:cs typeface="+mn-cs"/>
              </a:rPr>
              <a:t>guidelines. </a:t>
            </a:r>
          </a:p>
          <a:p>
            <a:pPr marL="0" marR="0" lvl="0" indent="0" algn="l" defTabSz="914400" rtl="0" eaLnBrk="0" fontAlgn="base" latinLnBrk="0" hangingPunct="0">
              <a:lnSpc>
                <a:spcPct val="100000"/>
              </a:lnSpc>
              <a:spcBef>
                <a:spcPct val="0"/>
              </a:spcBef>
              <a:spcAft>
                <a:spcPct val="0"/>
              </a:spcAft>
              <a:buClrTx/>
              <a:buSzTx/>
              <a:buNone/>
              <a:tabLst/>
              <a:defRPr/>
            </a:pPr>
            <a:endParaRPr lang="en-US" altLang="en-US" sz="2400" dirty="0">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defRPr/>
            </a:pPr>
            <a:r>
              <a:rPr kumimoji="0" lang="en-US" altLang="en-US" sz="2400" i="0" u="sng" strike="noStrike" kern="1200" cap="none" spc="0" normalizeH="0" baseline="0" noProof="0" dirty="0">
                <a:ln>
                  <a:noFill/>
                </a:ln>
                <a:effectLst/>
                <a:uLnTx/>
                <a:uFillTx/>
                <a:latin typeface="Century Gothic" panose="020B0502020202020204" pitchFamily="34" charset="0"/>
                <a:ea typeface="+mn-ea"/>
                <a:cs typeface="+mn-cs"/>
              </a:rPr>
              <a:t>Before joining a plan, be sure to review its formulary. </a:t>
            </a:r>
          </a:p>
          <a:p>
            <a:pPr marL="0" marR="0" lvl="0" indent="0" algn="l" defTabSz="914400" rtl="0" eaLnBrk="0" fontAlgn="base" latinLnBrk="0" hangingPunct="0">
              <a:lnSpc>
                <a:spcPct val="100000"/>
              </a:lnSpc>
              <a:spcBef>
                <a:spcPct val="0"/>
              </a:spcBef>
              <a:spcAft>
                <a:spcPct val="0"/>
              </a:spcAft>
              <a:buClrTx/>
              <a:buSzTx/>
              <a:buNone/>
              <a:tabLst/>
              <a:defRPr/>
            </a:pPr>
            <a:endParaRPr kumimoji="0" lang="en-US" altLang="en-US" sz="2400" i="0" u="sng" strike="noStrike" kern="1200" cap="none" spc="0" normalizeH="0" baseline="0" noProof="0" dirty="0">
              <a:ln>
                <a:noFill/>
              </a:ln>
              <a:effectLst/>
              <a:uLnTx/>
              <a:uFillTx/>
              <a:latin typeface="Century Gothic" panose="020B0502020202020204" pitchFamily="34" charset="0"/>
              <a:ea typeface="+mn-ea"/>
              <a:cs typeface="+mn-cs"/>
            </a:endParaRPr>
          </a:p>
          <a:p>
            <a:pPr marL="0" indent="0" eaLnBrk="0" fontAlgn="base" hangingPunct="0">
              <a:lnSpc>
                <a:spcPct val="100000"/>
              </a:lnSpc>
              <a:spcBef>
                <a:spcPct val="0"/>
              </a:spcBef>
              <a:spcAft>
                <a:spcPct val="0"/>
              </a:spcAft>
              <a:buNone/>
            </a:pPr>
            <a:endParaRPr kumimoji="0" lang="en-US" altLang="en-US" sz="2400" i="0" u="none" strike="noStrike" cap="none" normalizeH="0" baseline="0" dirty="0">
              <a:ln>
                <a:noFill/>
              </a:ln>
              <a:solidFill>
                <a:srgbClr val="001D35"/>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71283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24DDDF-B327-22D6-C52D-FAD6FD0190F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2D7C0-F384-6DDF-06CE-9E9CCE6A3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DE57676-30F5-38C1-60A7-3ECCF2A92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45DB59E-80F1-5940-E78E-3C2C84065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00615DB-7BD3-7C54-894C-ECF30FBCF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BF676F-9476-5D92-C8E8-7924971EE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D67889-88E2-9968-EB14-C8BB0EA12168}"/>
              </a:ext>
            </a:extLst>
          </p:cNvPr>
          <p:cNvSpPr>
            <a:spLocks noGrp="1"/>
          </p:cNvSpPr>
          <p:nvPr>
            <p:ph type="title"/>
          </p:nvPr>
        </p:nvSpPr>
        <p:spPr>
          <a:xfrm>
            <a:off x="644529" y="294538"/>
            <a:ext cx="10623021" cy="1033669"/>
          </a:xfrm>
        </p:spPr>
        <p:txBody>
          <a:bodyPr>
            <a:normAutofit/>
          </a:bodyPr>
          <a:lstStyle/>
          <a:p>
            <a:r>
              <a:rPr lang="en-US" sz="3600" dirty="0">
                <a:solidFill>
                  <a:srgbClr val="FFFFFF"/>
                </a:solidFill>
                <a:latin typeface="Glegoo" pitchFamily="2" charset="77"/>
                <a:cs typeface="Glegoo" pitchFamily="2" charset="77"/>
              </a:rPr>
              <a:t>Medicare </a:t>
            </a:r>
            <a:r>
              <a:rPr lang="en-US" sz="3600" dirty="0">
                <a:solidFill>
                  <a:srgbClr val="92D050"/>
                </a:solidFill>
                <a:latin typeface="Glegoo" pitchFamily="2" charset="77"/>
                <a:cs typeface="Glegoo" pitchFamily="2" charset="77"/>
              </a:rPr>
              <a:t>Part D </a:t>
            </a:r>
            <a:r>
              <a:rPr lang="en-US" sz="3600" dirty="0">
                <a:solidFill>
                  <a:srgbClr val="FFFFFF"/>
                </a:solidFill>
                <a:latin typeface="Glegoo" pitchFamily="2" charset="77"/>
                <a:cs typeface="Glegoo" pitchFamily="2" charset="77"/>
              </a:rPr>
              <a:t>2026</a:t>
            </a:r>
          </a:p>
        </p:txBody>
      </p:sp>
      <p:pic>
        <p:nvPicPr>
          <p:cNvPr id="37" name="Picture 36" descr="Icon&#10;&#10;Description automatically generated with medium confidence">
            <a:extLst>
              <a:ext uri="{FF2B5EF4-FFF2-40B4-BE49-F238E27FC236}">
                <a16:creationId xmlns:a16="http://schemas.microsoft.com/office/drawing/2014/main" id="{2A3AB099-C47F-CA99-2A0F-3422861F39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pic>
        <p:nvPicPr>
          <p:cNvPr id="13" name="Picture 12" descr="Stocking shelves at pharmacy">
            <a:extLst>
              <a:ext uri="{FF2B5EF4-FFF2-40B4-BE49-F238E27FC236}">
                <a16:creationId xmlns:a16="http://schemas.microsoft.com/office/drawing/2014/main" id="{DCDDAAC3-7406-5498-5ECC-4DAF2853DE8F}"/>
              </a:ext>
            </a:extLst>
          </p:cNvPr>
          <p:cNvPicPr>
            <a:picLocks noChangeAspect="1"/>
          </p:cNvPicPr>
          <p:nvPr/>
        </p:nvPicPr>
        <p:blipFill>
          <a:blip r:embed="rId4"/>
          <a:srcRect l="18776" r="18776"/>
          <a:stretch/>
        </p:blipFill>
        <p:spPr>
          <a:xfrm>
            <a:off x="0" y="1597432"/>
            <a:ext cx="3409494" cy="5260568"/>
          </a:xfrm>
          <a:prstGeom prst="rect">
            <a:avLst/>
          </a:prstGeom>
        </p:spPr>
      </p:pic>
      <p:sp>
        <p:nvSpPr>
          <p:cNvPr id="3" name="Slide Number Placeholder 2">
            <a:extLst>
              <a:ext uri="{FF2B5EF4-FFF2-40B4-BE49-F238E27FC236}">
                <a16:creationId xmlns:a16="http://schemas.microsoft.com/office/drawing/2014/main" id="{D20EA3E6-588A-DCC5-9C57-558549173A3E}"/>
              </a:ext>
            </a:extLst>
          </p:cNvPr>
          <p:cNvSpPr>
            <a:spLocks noGrp="1"/>
          </p:cNvSpPr>
          <p:nvPr>
            <p:ph type="sldNum" sz="quarter" idx="12"/>
          </p:nvPr>
        </p:nvSpPr>
        <p:spPr/>
        <p:txBody>
          <a:bodyPr/>
          <a:lstStyle/>
          <a:p>
            <a:fld id="{CCC54DED-9B8A-544F-8398-E5128DCC644F}" type="slidenum">
              <a:rPr lang="en-US" smtClean="0"/>
              <a:t>26</a:t>
            </a:fld>
            <a:endParaRPr lang="en-US" dirty="0"/>
          </a:p>
        </p:txBody>
      </p:sp>
      <p:sp>
        <p:nvSpPr>
          <p:cNvPr id="9" name="Rectangle 2">
            <a:extLst>
              <a:ext uri="{FF2B5EF4-FFF2-40B4-BE49-F238E27FC236}">
                <a16:creationId xmlns:a16="http://schemas.microsoft.com/office/drawing/2014/main" id="{82A4F196-E495-1BC9-A255-6A78265ED18C}"/>
              </a:ext>
            </a:extLst>
          </p:cNvPr>
          <p:cNvSpPr>
            <a:spLocks noGrp="1" noChangeArrowheads="1"/>
          </p:cNvSpPr>
          <p:nvPr>
            <p:ph idx="1"/>
          </p:nvPr>
        </p:nvSpPr>
        <p:spPr bwMode="auto">
          <a:xfrm>
            <a:off x="3409494" y="1597498"/>
            <a:ext cx="8782502" cy="56399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126960" numCol="1" anchor="ctr" anchorCtr="0" compatLnSpc="1">
            <a:prstTxWarp prst="textNoShape">
              <a:avLst/>
            </a:prstTxWarp>
            <a:spAutoFit/>
          </a:bodyPr>
          <a:lstStyle/>
          <a:p>
            <a:pPr eaLnBrk="0" fontAlgn="base" hangingPunct="0">
              <a:lnSpc>
                <a:spcPct val="100000"/>
              </a:lnSpc>
              <a:spcBef>
                <a:spcPct val="0"/>
              </a:spcBef>
              <a:spcAft>
                <a:spcPct val="0"/>
              </a:spcAft>
              <a:defRPr/>
            </a:pPr>
            <a:r>
              <a:rPr kumimoji="0" lang="en-US" altLang="en-US" sz="24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rPr>
              <a:t>Drug Tiers </a:t>
            </a: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cost-sharing levels with a Part D plan formulary. </a:t>
            </a:r>
          </a:p>
          <a:p>
            <a:pPr eaLnBrk="0" fontAlgn="base" hangingPunct="0">
              <a:lnSpc>
                <a:spcPct val="100000"/>
              </a:lnSpc>
              <a:spcBef>
                <a:spcPct val="0"/>
              </a:spcBef>
              <a:spcAft>
                <a:spcPct val="0"/>
              </a:spcAft>
              <a:defRPr/>
            </a:pPr>
            <a:endPar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eaLnBrk="0" fontAlgn="base" hangingPunct="0">
              <a:lnSpc>
                <a:spcPct val="100000"/>
              </a:lnSpc>
              <a:spcBef>
                <a:spcPct val="0"/>
              </a:spcBef>
              <a:spcAft>
                <a:spcPct val="0"/>
              </a:spcAft>
              <a:defRPr/>
            </a:pPr>
            <a:r>
              <a:rPr lang="en-US" altLang="en-US" sz="2400" b="1" dirty="0">
                <a:solidFill>
                  <a:prstClr val="black"/>
                </a:solidFill>
                <a:latin typeface="Century Gothic" panose="020B0502020202020204" pitchFamily="34" charset="0"/>
              </a:rPr>
              <a:t>Tier 1:</a:t>
            </a:r>
            <a:r>
              <a:rPr lang="en-US" altLang="en-US" sz="2400" dirty="0">
                <a:solidFill>
                  <a:prstClr val="black"/>
                </a:solidFill>
                <a:latin typeface="Century Gothic" panose="020B0502020202020204" pitchFamily="34" charset="0"/>
              </a:rPr>
              <a:t> Preferred Generic Drugs</a:t>
            </a:r>
          </a:p>
          <a:p>
            <a:pPr eaLnBrk="0" fontAlgn="base" hangingPunct="0">
              <a:lnSpc>
                <a:spcPct val="100000"/>
              </a:lnSpc>
              <a:spcBef>
                <a:spcPct val="0"/>
              </a:spcBef>
              <a:spcAft>
                <a:spcPct val="0"/>
              </a:spcAft>
              <a:defRPr/>
            </a:pPr>
            <a:endParaRPr lang="en-US" altLang="en-US" sz="2400" dirty="0">
              <a:solidFill>
                <a:prstClr val="black"/>
              </a:solidFill>
              <a:latin typeface="Century Gothic" panose="020B0502020202020204" pitchFamily="34" charset="0"/>
            </a:endParaRPr>
          </a:p>
          <a:p>
            <a:pPr eaLnBrk="0" fontAlgn="base" hangingPunct="0">
              <a:lnSpc>
                <a:spcPct val="100000"/>
              </a:lnSpc>
              <a:spcBef>
                <a:spcPct val="0"/>
              </a:spcBef>
              <a:spcAft>
                <a:spcPct val="0"/>
              </a:spcAft>
              <a:defRPr/>
            </a:pPr>
            <a:r>
              <a:rPr kumimoji="0" lang="en-US" alt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Tier 2:</a:t>
            </a: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Non-preferred generic and some low-cost   </a:t>
            </a:r>
          </a:p>
          <a:p>
            <a:pPr marL="0" indent="0" eaLnBrk="0" fontAlgn="base" hangingPunct="0">
              <a:lnSpc>
                <a:spcPct val="100000"/>
              </a:lnSpc>
              <a:spcBef>
                <a:spcPct val="0"/>
              </a:spcBef>
              <a:spcAft>
                <a:spcPct val="0"/>
              </a:spcAft>
              <a:buNone/>
              <a:defRPr/>
            </a:pPr>
            <a:r>
              <a:rPr lang="en-US" altLang="en-US" sz="2400" dirty="0">
                <a:solidFill>
                  <a:prstClr val="black"/>
                </a:solidFill>
                <a:latin typeface="Century Gothic" panose="020B0502020202020204" pitchFamily="34" charset="0"/>
              </a:rPr>
              <a:t>               </a:t>
            </a: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brand-name drugs</a:t>
            </a:r>
          </a:p>
          <a:p>
            <a:pPr eaLnBrk="0" fontAlgn="base" hangingPunct="0">
              <a:lnSpc>
                <a:spcPct val="100000"/>
              </a:lnSpc>
              <a:spcBef>
                <a:spcPct val="0"/>
              </a:spcBef>
              <a:spcAft>
                <a:spcPct val="0"/>
              </a:spcAft>
              <a:defRPr/>
            </a:pPr>
            <a:endParaRPr lang="en-US" altLang="en-US" sz="2400" dirty="0">
              <a:solidFill>
                <a:prstClr val="black"/>
              </a:solidFill>
              <a:latin typeface="Century Gothic" panose="020B0502020202020204" pitchFamily="34" charset="0"/>
            </a:endParaRPr>
          </a:p>
          <a:p>
            <a:pPr eaLnBrk="0" fontAlgn="base" hangingPunct="0">
              <a:lnSpc>
                <a:spcPct val="100000"/>
              </a:lnSpc>
              <a:spcBef>
                <a:spcPct val="0"/>
              </a:spcBef>
              <a:spcAft>
                <a:spcPct val="0"/>
              </a:spcAft>
              <a:defRPr/>
            </a:pPr>
            <a:r>
              <a:rPr kumimoji="0" lang="en-US" alt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Tier 3:</a:t>
            </a: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en-US" altLang="en-US" sz="2400" dirty="0">
                <a:solidFill>
                  <a:prstClr val="black"/>
                </a:solidFill>
                <a:latin typeface="Century Gothic" panose="020B0502020202020204" pitchFamily="34" charset="0"/>
              </a:rPr>
              <a:t>P</a:t>
            </a: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referred brand-name drugs</a:t>
            </a:r>
          </a:p>
          <a:p>
            <a:pPr eaLnBrk="0" fontAlgn="base" hangingPunct="0">
              <a:lnSpc>
                <a:spcPct val="100000"/>
              </a:lnSpc>
              <a:spcBef>
                <a:spcPct val="0"/>
              </a:spcBef>
              <a:spcAft>
                <a:spcPct val="0"/>
              </a:spcAft>
              <a:defRPr/>
            </a:pPr>
            <a:endParaRPr lang="en-US" altLang="en-US" sz="2400" dirty="0">
              <a:solidFill>
                <a:prstClr val="black"/>
              </a:solidFill>
              <a:latin typeface="Century Gothic" panose="020B0502020202020204" pitchFamily="34" charset="0"/>
            </a:endParaRPr>
          </a:p>
          <a:p>
            <a:pPr eaLnBrk="0" fontAlgn="base" hangingPunct="0">
              <a:lnSpc>
                <a:spcPct val="100000"/>
              </a:lnSpc>
              <a:spcBef>
                <a:spcPct val="0"/>
              </a:spcBef>
              <a:spcAft>
                <a:spcPct val="0"/>
              </a:spcAft>
              <a:defRPr/>
            </a:pPr>
            <a:r>
              <a:rPr kumimoji="0" lang="en-US" alt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Tier 4:</a:t>
            </a: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Non-preferred brand-name drugs</a:t>
            </a:r>
          </a:p>
          <a:p>
            <a:pPr marL="0" indent="0" eaLnBrk="0" fontAlgn="base" hangingPunct="0">
              <a:lnSpc>
                <a:spcPct val="100000"/>
              </a:lnSpc>
              <a:spcBef>
                <a:spcPct val="0"/>
              </a:spcBef>
              <a:spcAft>
                <a:spcPct val="0"/>
              </a:spcAft>
              <a:buNone/>
              <a:defRPr/>
            </a:pPr>
            <a:endPar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eaLnBrk="0" fontAlgn="base" hangingPunct="0">
              <a:lnSpc>
                <a:spcPct val="100000"/>
              </a:lnSpc>
              <a:spcBef>
                <a:spcPct val="0"/>
              </a:spcBef>
              <a:spcAft>
                <a:spcPct val="0"/>
              </a:spcAft>
              <a:defRPr/>
            </a:pPr>
            <a:r>
              <a:rPr kumimoji="0" lang="en-US" alt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Tier 5:  </a:t>
            </a: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High-Cost drugs or “specialty Drugs”</a:t>
            </a:r>
          </a:p>
          <a:p>
            <a:pPr eaLnBrk="0" fontAlgn="base" hangingPunct="0">
              <a:lnSpc>
                <a:spcPct val="100000"/>
              </a:lnSpc>
              <a:spcBef>
                <a:spcPct val="0"/>
              </a:spcBef>
              <a:spcAft>
                <a:spcPct val="0"/>
              </a:spcAft>
            </a:pPr>
            <a:endParaRPr kumimoji="0" lang="en-US" altLang="en-US" sz="2400" i="0" u="none" strike="noStrike" cap="none" normalizeH="0" baseline="0" dirty="0">
              <a:ln>
                <a:noFill/>
              </a:ln>
              <a:solidFill>
                <a:srgbClr val="001D35"/>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44765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644529" y="294538"/>
            <a:ext cx="7470767" cy="1033669"/>
          </a:xfrm>
        </p:spPr>
        <p:txBody>
          <a:bodyPr>
            <a:normAutofit/>
          </a:bodyPr>
          <a:lstStyle/>
          <a:p>
            <a:r>
              <a:rPr lang="en-US" sz="3600" b="1" dirty="0">
                <a:solidFill>
                  <a:schemeClr val="bg1"/>
                </a:solidFill>
                <a:latin typeface="Glegoo" pitchFamily="2" charset="77"/>
                <a:cs typeface="Glegoo" pitchFamily="2" charset="77"/>
              </a:rPr>
              <a:t>Medicare Prescription Payment Plan  </a:t>
            </a:r>
            <a:endParaRPr lang="en-US" sz="3600" dirty="0">
              <a:solidFill>
                <a:schemeClr val="bg1"/>
              </a:solidFill>
              <a:latin typeface="Glegoo" pitchFamily="2" charset="77"/>
              <a:cs typeface="Glegoo" pitchFamily="2" charset="77"/>
            </a:endParaRP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graphicFrame>
        <p:nvGraphicFramePr>
          <p:cNvPr id="39" name="Content Placeholder 2">
            <a:extLst>
              <a:ext uri="{FF2B5EF4-FFF2-40B4-BE49-F238E27FC236}">
                <a16:creationId xmlns:a16="http://schemas.microsoft.com/office/drawing/2014/main" id="{E736C329-3F31-CC50-255A-DD55D89810FE}"/>
              </a:ext>
            </a:extLst>
          </p:cNvPr>
          <p:cNvGraphicFramePr>
            <a:graphicFrameLocks noGrp="1"/>
          </p:cNvGraphicFramePr>
          <p:nvPr>
            <p:ph idx="1"/>
            <p:extLst>
              <p:ext uri="{D42A27DB-BD31-4B8C-83A1-F6EECF244321}">
                <p14:modId xmlns:p14="http://schemas.microsoft.com/office/powerpoint/2010/main" val="1630029306"/>
              </p:ext>
            </p:extLst>
          </p:nvPr>
        </p:nvGraphicFramePr>
        <p:xfrm>
          <a:off x="182303" y="1705566"/>
          <a:ext cx="11884006" cy="48578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FA04DE3F-7C57-E453-7A49-4800C4CAE003}"/>
              </a:ext>
            </a:extLst>
          </p:cNvPr>
          <p:cNvSpPr>
            <a:spLocks noGrp="1"/>
          </p:cNvSpPr>
          <p:nvPr>
            <p:ph type="sldNum" sz="quarter" idx="12"/>
          </p:nvPr>
        </p:nvSpPr>
        <p:spPr/>
        <p:txBody>
          <a:bodyPr/>
          <a:lstStyle/>
          <a:p>
            <a:fld id="{CCC54DED-9B8A-544F-8398-E5128DCC644F}" type="slidenum">
              <a:rPr lang="en-US" smtClean="0"/>
              <a:t>27</a:t>
            </a:fld>
            <a:endParaRPr lang="en-US" dirty="0"/>
          </a:p>
        </p:txBody>
      </p:sp>
    </p:spTree>
    <p:extLst>
      <p:ext uri="{BB962C8B-B14F-4D97-AF65-F5344CB8AC3E}">
        <p14:creationId xmlns:p14="http://schemas.microsoft.com/office/powerpoint/2010/main" val="1804545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341323" y="334143"/>
            <a:ext cx="7470766" cy="842193"/>
          </a:xfrm>
        </p:spPr>
        <p:txBody>
          <a:bodyPr>
            <a:normAutofit/>
          </a:bodyPr>
          <a:lstStyle/>
          <a:p>
            <a:r>
              <a:rPr lang="en-US" sz="3600" b="1" dirty="0">
                <a:solidFill>
                  <a:schemeClr val="bg1"/>
                </a:solidFill>
                <a:latin typeface="Glegoo" pitchFamily="2" charset="77"/>
                <a:cs typeface="Glegoo" pitchFamily="2" charset="77"/>
              </a:rPr>
              <a:t>Extra Help – Low Income Subsidy (LIS) </a:t>
            </a:r>
            <a:endParaRPr lang="en-US" sz="3600" dirty="0">
              <a:solidFill>
                <a:schemeClr val="bg1"/>
              </a:solidFill>
              <a:latin typeface="Glegoo" pitchFamily="2" charset="77"/>
              <a:cs typeface="Glegoo" pitchFamily="2" charset="77"/>
            </a:endParaRP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graphicFrame>
        <p:nvGraphicFramePr>
          <p:cNvPr id="41" name="Content Placeholder 2">
            <a:extLst>
              <a:ext uri="{FF2B5EF4-FFF2-40B4-BE49-F238E27FC236}">
                <a16:creationId xmlns:a16="http://schemas.microsoft.com/office/drawing/2014/main" id="{4A4C2365-51DD-4330-6476-3EA26BA088BA}"/>
              </a:ext>
            </a:extLst>
          </p:cNvPr>
          <p:cNvGraphicFramePr>
            <a:graphicFrameLocks noGrp="1"/>
          </p:cNvGraphicFramePr>
          <p:nvPr>
            <p:ph idx="1"/>
            <p:extLst>
              <p:ext uri="{D42A27DB-BD31-4B8C-83A1-F6EECF244321}">
                <p14:modId xmlns:p14="http://schemas.microsoft.com/office/powerpoint/2010/main" val="2348879736"/>
              </p:ext>
            </p:extLst>
          </p:nvPr>
        </p:nvGraphicFramePr>
        <p:xfrm>
          <a:off x="277918" y="1922854"/>
          <a:ext cx="11269553" cy="4102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FA04DE3F-7C57-E453-7A49-4800C4CAE003}"/>
              </a:ext>
            </a:extLst>
          </p:cNvPr>
          <p:cNvSpPr>
            <a:spLocks noGrp="1"/>
          </p:cNvSpPr>
          <p:nvPr>
            <p:ph type="sldNum" sz="quarter" idx="12"/>
          </p:nvPr>
        </p:nvSpPr>
        <p:spPr/>
        <p:txBody>
          <a:bodyPr/>
          <a:lstStyle/>
          <a:p>
            <a:fld id="{CCC54DED-9B8A-544F-8398-E5128DCC644F}" type="slidenum">
              <a:rPr lang="en-US" smtClean="0"/>
              <a:t>28</a:t>
            </a:fld>
            <a:endParaRPr lang="en-US" dirty="0"/>
          </a:p>
        </p:txBody>
      </p:sp>
    </p:spTree>
    <p:extLst>
      <p:ext uri="{BB962C8B-B14F-4D97-AF65-F5344CB8AC3E}">
        <p14:creationId xmlns:p14="http://schemas.microsoft.com/office/powerpoint/2010/main" val="2756406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644529" y="294538"/>
            <a:ext cx="10623021" cy="1033669"/>
          </a:xfrm>
        </p:spPr>
        <p:txBody>
          <a:bodyPr>
            <a:normAutofit fontScale="90000"/>
          </a:bodyPr>
          <a:lstStyle/>
          <a:p>
            <a:r>
              <a:rPr lang="en-US" sz="3600" dirty="0">
                <a:solidFill>
                  <a:schemeClr val="bg1"/>
                </a:solidFill>
                <a:latin typeface="Glegoo" pitchFamily="2" charset="77"/>
                <a:cs typeface="Glegoo" pitchFamily="2" charset="77"/>
              </a:rPr>
              <a:t>Medicare Drug Coverage </a:t>
            </a:r>
            <a:r>
              <a:rPr lang="en-US" sz="3600" dirty="0">
                <a:solidFill>
                  <a:srgbClr val="92D050"/>
                </a:solidFill>
                <a:latin typeface="Glegoo" pitchFamily="2" charset="77"/>
                <a:cs typeface="Glegoo" pitchFamily="2" charset="77"/>
              </a:rPr>
              <a:t>(Part D) </a:t>
            </a:r>
            <a:br>
              <a:rPr lang="en-US" sz="3600" dirty="0">
                <a:solidFill>
                  <a:schemeClr val="bg1"/>
                </a:solidFill>
                <a:latin typeface="Glegoo" pitchFamily="2" charset="77"/>
                <a:cs typeface="Glegoo" pitchFamily="2" charset="77"/>
              </a:rPr>
            </a:br>
            <a:r>
              <a:rPr lang="en-US" sz="3600" b="1" i="1" dirty="0">
                <a:solidFill>
                  <a:schemeClr val="bg1"/>
                </a:solidFill>
                <a:latin typeface="Glegoo" pitchFamily="2" charset="77"/>
                <a:cs typeface="Glegoo" pitchFamily="2" charset="77"/>
              </a:rPr>
              <a:t>Late Enrollment Penalty </a:t>
            </a:r>
            <a:endParaRPr lang="en-US" sz="3600" dirty="0">
              <a:solidFill>
                <a:schemeClr val="bg1"/>
              </a:solidFill>
              <a:latin typeface="Glegoo" pitchFamily="2" charset="77"/>
              <a:cs typeface="Glegoo" pitchFamily="2" charset="77"/>
            </a:endParaRP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11" name="Content Placeholder 2">
            <a:extLst>
              <a:ext uri="{FF2B5EF4-FFF2-40B4-BE49-F238E27FC236}">
                <a16:creationId xmlns:a16="http://schemas.microsoft.com/office/drawing/2014/main" id="{D0F20D8F-400E-7346-BD57-9424E6416040}"/>
              </a:ext>
            </a:extLst>
          </p:cNvPr>
          <p:cNvSpPr>
            <a:spLocks noGrp="1"/>
          </p:cNvSpPr>
          <p:nvPr>
            <p:ph idx="1"/>
          </p:nvPr>
        </p:nvSpPr>
        <p:spPr>
          <a:xfrm>
            <a:off x="5169796" y="1737570"/>
            <a:ext cx="6787261" cy="4825892"/>
          </a:xfrm>
        </p:spPr>
        <p:txBody>
          <a:bodyPr anchor="t">
            <a:noAutofit/>
          </a:bodyPr>
          <a:lstStyle/>
          <a:p>
            <a:pPr marL="0" indent="0">
              <a:buNone/>
            </a:pPr>
            <a:r>
              <a:rPr lang="en-US" b="1" dirty="0">
                <a:latin typeface="Century Gothic" panose="020B0502020202020204" pitchFamily="34" charset="0"/>
                <a:cs typeface="Glegoo" pitchFamily="2" charset="77"/>
              </a:rPr>
              <a:t>3 ways to avoid paying a penalty:</a:t>
            </a:r>
            <a:br>
              <a:rPr lang="en-US" b="1" dirty="0">
                <a:latin typeface="Century Gothic" panose="020B0502020202020204" pitchFamily="34" charset="0"/>
                <a:cs typeface="Glegoo" pitchFamily="2" charset="77"/>
              </a:rPr>
            </a:br>
            <a:endParaRPr lang="en-US" sz="2400" b="1" dirty="0">
              <a:latin typeface="Century Gothic" panose="020B0502020202020204" pitchFamily="34" charset="0"/>
              <a:cs typeface="Glegoo" pitchFamily="2" charset="77"/>
            </a:endParaRPr>
          </a:p>
          <a:p>
            <a:pPr eaLnBrk="1" hangingPunct="1">
              <a:lnSpc>
                <a:spcPct val="90000"/>
              </a:lnSpc>
            </a:pPr>
            <a:r>
              <a:rPr lang="en-US" sz="2400" dirty="0">
                <a:latin typeface="Century Gothic" panose="020B0502020202020204" pitchFamily="34" charset="0"/>
              </a:rPr>
              <a:t>Enroll in Medicare drug coverage when you are first eligible. </a:t>
            </a:r>
            <a:br>
              <a:rPr lang="en-US" sz="2400" dirty="0">
                <a:latin typeface="Century Gothic" panose="020B0502020202020204" pitchFamily="34" charset="0"/>
              </a:rPr>
            </a:br>
            <a:endParaRPr lang="en-US" sz="2400" dirty="0">
              <a:latin typeface="Century Gothic" panose="020B0502020202020204" pitchFamily="34" charset="0"/>
            </a:endParaRPr>
          </a:p>
          <a:p>
            <a:pPr eaLnBrk="1" hangingPunct="1">
              <a:lnSpc>
                <a:spcPct val="90000"/>
              </a:lnSpc>
            </a:pPr>
            <a:r>
              <a:rPr lang="en-US" sz="2400" dirty="0">
                <a:latin typeface="Century Gothic" panose="020B0502020202020204" pitchFamily="34" charset="0"/>
              </a:rPr>
              <a:t>Enroll in Medicare drug coverage if you lose other creditable coverage.</a:t>
            </a:r>
            <a:br>
              <a:rPr lang="en-US" sz="2400" dirty="0">
                <a:latin typeface="Century Gothic" panose="020B0502020202020204" pitchFamily="34" charset="0"/>
              </a:rPr>
            </a:br>
            <a:endParaRPr lang="en-US" sz="2400" dirty="0">
              <a:latin typeface="Century Gothic" panose="020B0502020202020204" pitchFamily="34" charset="0"/>
            </a:endParaRPr>
          </a:p>
          <a:p>
            <a:pPr eaLnBrk="1" hangingPunct="1">
              <a:lnSpc>
                <a:spcPct val="90000"/>
              </a:lnSpc>
            </a:pPr>
            <a:r>
              <a:rPr lang="en-US" sz="2400" dirty="0">
                <a:latin typeface="Century Gothic" panose="020B0502020202020204" pitchFamily="34" charset="0"/>
              </a:rPr>
              <a:t>Keep records showing when you had other creditable drug coverage and tell your plan when they ask about it.</a:t>
            </a:r>
          </a:p>
        </p:txBody>
      </p:sp>
      <p:pic>
        <p:nvPicPr>
          <p:cNvPr id="13" name="Picture 12" descr="Doctor friendly shaking hands with a patient">
            <a:extLst>
              <a:ext uri="{FF2B5EF4-FFF2-40B4-BE49-F238E27FC236}">
                <a16:creationId xmlns:a16="http://schemas.microsoft.com/office/drawing/2014/main" id="{F621A66C-0EC2-124B-BD72-177C357D2B89}"/>
              </a:ext>
            </a:extLst>
          </p:cNvPr>
          <p:cNvPicPr>
            <a:picLocks noChangeAspect="1"/>
          </p:cNvPicPr>
          <p:nvPr/>
        </p:nvPicPr>
        <p:blipFill>
          <a:blip r:embed="rId3"/>
          <a:srcRect l="18761" r="18761"/>
          <a:stretch/>
        </p:blipFill>
        <p:spPr>
          <a:xfrm>
            <a:off x="0" y="1590741"/>
            <a:ext cx="4933896" cy="5267259"/>
          </a:xfrm>
          <a:prstGeom prst="rect">
            <a:avLst/>
          </a:prstGeom>
        </p:spPr>
      </p:pic>
      <p:sp>
        <p:nvSpPr>
          <p:cNvPr id="3" name="Slide Number Placeholder 2">
            <a:extLst>
              <a:ext uri="{FF2B5EF4-FFF2-40B4-BE49-F238E27FC236}">
                <a16:creationId xmlns:a16="http://schemas.microsoft.com/office/drawing/2014/main" id="{B5932EEF-21EC-6A7F-CD75-13C51A70E4A7}"/>
              </a:ext>
            </a:extLst>
          </p:cNvPr>
          <p:cNvSpPr>
            <a:spLocks noGrp="1"/>
          </p:cNvSpPr>
          <p:nvPr>
            <p:ph type="sldNum" sz="quarter" idx="12"/>
          </p:nvPr>
        </p:nvSpPr>
        <p:spPr/>
        <p:txBody>
          <a:bodyPr/>
          <a:lstStyle/>
          <a:p>
            <a:fld id="{CCC54DED-9B8A-544F-8398-E5128DCC644F}" type="slidenum">
              <a:rPr lang="en-US" smtClean="0"/>
              <a:t>29</a:t>
            </a:fld>
            <a:endParaRPr lang="en-US" dirty="0"/>
          </a:p>
        </p:txBody>
      </p:sp>
    </p:spTree>
    <p:extLst>
      <p:ext uri="{BB962C8B-B14F-4D97-AF65-F5344CB8AC3E}">
        <p14:creationId xmlns:p14="http://schemas.microsoft.com/office/powerpoint/2010/main" val="2808822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644529" y="294538"/>
            <a:ext cx="10623021" cy="1033669"/>
          </a:xfrm>
        </p:spPr>
        <p:txBody>
          <a:bodyPr>
            <a:normAutofit/>
          </a:bodyPr>
          <a:lstStyle/>
          <a:p>
            <a:r>
              <a:rPr lang="en-US" sz="3600" dirty="0">
                <a:solidFill>
                  <a:srgbClr val="FFFFFF"/>
                </a:solidFill>
                <a:latin typeface="Glegoo" pitchFamily="2" charset="77"/>
                <a:cs typeface="Glegoo" pitchFamily="2" charset="77"/>
              </a:rPr>
              <a:t>Decision Calendar</a:t>
            </a: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3" name="Slide Number Placeholder 2">
            <a:extLst>
              <a:ext uri="{FF2B5EF4-FFF2-40B4-BE49-F238E27FC236}">
                <a16:creationId xmlns:a16="http://schemas.microsoft.com/office/drawing/2014/main" id="{D92C537A-A95A-F2D4-3559-740C8E9DBFFB}"/>
              </a:ext>
            </a:extLst>
          </p:cNvPr>
          <p:cNvSpPr>
            <a:spLocks noGrp="1"/>
          </p:cNvSpPr>
          <p:nvPr>
            <p:ph type="sldNum" sz="quarter" idx="12"/>
          </p:nvPr>
        </p:nvSpPr>
        <p:spPr/>
        <p:txBody>
          <a:bodyPr/>
          <a:lstStyle/>
          <a:p>
            <a:fld id="{CCC54DED-9B8A-544F-8398-E5128DCC644F}" type="slidenum">
              <a:rPr lang="en-US" smtClean="0"/>
              <a:t>3</a:t>
            </a:fld>
            <a:endParaRPr lang="en-US" dirty="0"/>
          </a:p>
        </p:txBody>
      </p:sp>
      <p:graphicFrame>
        <p:nvGraphicFramePr>
          <p:cNvPr id="4" name="Content Placeholder 2">
            <a:extLst>
              <a:ext uri="{FF2B5EF4-FFF2-40B4-BE49-F238E27FC236}">
                <a16:creationId xmlns:a16="http://schemas.microsoft.com/office/drawing/2014/main" id="{3D44B723-A12B-6E26-D845-560F4442F6E4}"/>
              </a:ext>
            </a:extLst>
          </p:cNvPr>
          <p:cNvGraphicFramePr>
            <a:graphicFrameLocks/>
          </p:cNvGraphicFramePr>
          <p:nvPr>
            <p:extLst>
              <p:ext uri="{D42A27DB-BD31-4B8C-83A1-F6EECF244321}">
                <p14:modId xmlns:p14="http://schemas.microsoft.com/office/powerpoint/2010/main" val="4026293727"/>
              </p:ext>
            </p:extLst>
          </p:nvPr>
        </p:nvGraphicFramePr>
        <p:xfrm>
          <a:off x="277586" y="1801267"/>
          <a:ext cx="11732646" cy="4752323"/>
        </p:xfrm>
        <a:graphic>
          <a:graphicData uri="http://schemas.openxmlformats.org/drawingml/2006/table">
            <a:tbl>
              <a:tblPr firstRow="1" lastRow="1" bandRow="1" bandCol="1">
                <a:tableStyleId>{5C22544A-7EE6-4342-B048-85BDC9FD1C3A}</a:tableStyleId>
              </a:tblPr>
              <a:tblGrid>
                <a:gridCol w="4302420">
                  <a:extLst>
                    <a:ext uri="{9D8B030D-6E8A-4147-A177-3AD203B41FA5}">
                      <a16:colId xmlns:a16="http://schemas.microsoft.com/office/drawing/2014/main" val="20000"/>
                    </a:ext>
                  </a:extLst>
                </a:gridCol>
                <a:gridCol w="7430226">
                  <a:extLst>
                    <a:ext uri="{9D8B030D-6E8A-4147-A177-3AD203B41FA5}">
                      <a16:colId xmlns:a16="http://schemas.microsoft.com/office/drawing/2014/main" val="20001"/>
                    </a:ext>
                  </a:extLst>
                </a:gridCol>
              </a:tblGrid>
              <a:tr h="907744">
                <a:tc>
                  <a:txBody>
                    <a:bodyPr/>
                    <a:lstStyle/>
                    <a:p>
                      <a:r>
                        <a:rPr lang="en-US" sz="2000" b="1" dirty="0"/>
                        <a:t>September 15, 2025</a:t>
                      </a:r>
                    </a:p>
                  </a:txBody>
                  <a:tcPr marL="65819" marR="65819" marT="32909" marB="32909"/>
                </a:tc>
                <a:tc>
                  <a:txBody>
                    <a:bodyPr/>
                    <a:lstStyle/>
                    <a:p>
                      <a:r>
                        <a:rPr lang="en-US" sz="2000" dirty="0"/>
                        <a:t>Plan Annual Notice of Change – (ANOC) The ANOC includes any changes in coverage, costs, and more that will be effective in January.</a:t>
                      </a:r>
                    </a:p>
                  </a:txBody>
                  <a:tcPr marL="65819" marR="65819" marT="32909" marB="32909"/>
                </a:tc>
                <a:extLst>
                  <a:ext uri="{0D108BD9-81ED-4DB2-BD59-A6C34878D82A}">
                    <a16:rowId xmlns:a16="http://schemas.microsoft.com/office/drawing/2014/main" val="4150424129"/>
                  </a:ext>
                </a:extLst>
              </a:tr>
              <a:tr h="429067">
                <a:tc>
                  <a:txBody>
                    <a:bodyPr/>
                    <a:lstStyle/>
                    <a:p>
                      <a:r>
                        <a:rPr lang="en-US" sz="2000" b="1" dirty="0"/>
                        <a:t>October 1, 2025</a:t>
                      </a:r>
                    </a:p>
                  </a:txBody>
                  <a:tcPr marL="65819" marR="65819" marT="32909" marB="32909"/>
                </a:tc>
                <a:tc>
                  <a:txBody>
                    <a:bodyPr/>
                    <a:lstStyle/>
                    <a:p>
                      <a:r>
                        <a:rPr lang="en-US" sz="2000" dirty="0"/>
                        <a:t>Start comparing</a:t>
                      </a:r>
                      <a:r>
                        <a:rPr lang="en-US" sz="2000" baseline="0" dirty="0"/>
                        <a:t> your current coverage with other options.</a:t>
                      </a:r>
                      <a:endParaRPr lang="en-US" sz="2000" dirty="0"/>
                    </a:p>
                  </a:txBody>
                  <a:tcPr marL="65819" marR="65819" marT="32909" marB="32909"/>
                </a:tc>
                <a:extLst>
                  <a:ext uri="{0D108BD9-81ED-4DB2-BD59-A6C34878D82A}">
                    <a16:rowId xmlns:a16="http://schemas.microsoft.com/office/drawing/2014/main" val="10000"/>
                  </a:ext>
                </a:extLst>
              </a:tr>
              <a:tr h="907744">
                <a:tc>
                  <a:txBody>
                    <a:bodyPr/>
                    <a:lstStyle/>
                    <a:p>
                      <a:r>
                        <a:rPr lang="en-US" sz="2000" b="1" dirty="0"/>
                        <a:t>October 15 to December 7, 2025</a:t>
                      </a:r>
                    </a:p>
                    <a:p>
                      <a:r>
                        <a:rPr lang="en-US" sz="2000" b="1" dirty="0"/>
                        <a:t>Annual Enrollment Period (AEP)</a:t>
                      </a:r>
                    </a:p>
                  </a:txBody>
                  <a:tcPr marL="65819" marR="65819" marT="32909" marB="32909"/>
                </a:tc>
                <a:tc>
                  <a:txBody>
                    <a:bodyPr/>
                    <a:lstStyle/>
                    <a:p>
                      <a:r>
                        <a:rPr lang="en-US" sz="2000" dirty="0"/>
                        <a:t>If it makes sense, change your Medicare health and prescription drug coverage.  This includes returning to Original Medicare or joining a Medicare Advantage plan.</a:t>
                      </a:r>
                    </a:p>
                  </a:txBody>
                  <a:tcPr marL="65819" marR="65819" marT="32909" marB="32909"/>
                </a:tc>
                <a:extLst>
                  <a:ext uri="{0D108BD9-81ED-4DB2-BD59-A6C34878D82A}">
                    <a16:rowId xmlns:a16="http://schemas.microsoft.com/office/drawing/2014/main" val="10001"/>
                  </a:ext>
                </a:extLst>
              </a:tr>
              <a:tr h="907744">
                <a:tc>
                  <a:txBody>
                    <a:bodyPr/>
                    <a:lstStyle/>
                    <a:p>
                      <a:r>
                        <a:rPr lang="en-US" sz="2000" b="1" dirty="0"/>
                        <a:t>January 1, 2026</a:t>
                      </a:r>
                    </a:p>
                    <a:p>
                      <a:r>
                        <a:rPr lang="en-US" sz="2000" b="1" dirty="0"/>
                        <a:t>Effective Date</a:t>
                      </a:r>
                    </a:p>
                  </a:txBody>
                  <a:tcPr marL="65819" marR="65819" marT="32909" marB="32909">
                    <a:solidFill>
                      <a:schemeClr val="accent1">
                        <a:lumMod val="40000"/>
                        <a:lumOff val="60000"/>
                      </a:schemeClr>
                    </a:solidFill>
                  </a:tcPr>
                </a:tc>
                <a:tc>
                  <a:txBody>
                    <a:bodyPr/>
                    <a:lstStyle/>
                    <a:p>
                      <a:r>
                        <a:rPr lang="en-US" sz="2000" dirty="0"/>
                        <a:t>New coverage begins</a:t>
                      </a:r>
                      <a:r>
                        <a:rPr lang="en-US" sz="2000" baseline="0" dirty="0"/>
                        <a:t> if you made a change.  If you kept your current plan, cost and benefit changes, if any, are also effective January 1. </a:t>
                      </a:r>
                      <a:endParaRPr lang="en-US" sz="2000" dirty="0"/>
                    </a:p>
                  </a:txBody>
                  <a:tcPr marL="65819" marR="65819" marT="32909" marB="32909">
                    <a:solidFill>
                      <a:schemeClr val="accent1">
                        <a:lumMod val="40000"/>
                        <a:lumOff val="60000"/>
                      </a:schemeClr>
                    </a:solidFill>
                  </a:tcPr>
                </a:tc>
                <a:extLst>
                  <a:ext uri="{0D108BD9-81ED-4DB2-BD59-A6C34878D82A}">
                    <a16:rowId xmlns:a16="http://schemas.microsoft.com/office/drawing/2014/main" val="10002"/>
                  </a:ext>
                </a:extLst>
              </a:tr>
              <a:tr h="1455076">
                <a:tc>
                  <a:txBody>
                    <a:bodyPr/>
                    <a:lstStyle/>
                    <a:p>
                      <a:r>
                        <a:rPr lang="en-US" sz="2000" b="1" dirty="0"/>
                        <a:t>January 1 to March 31, 2026</a:t>
                      </a:r>
                    </a:p>
                    <a:p>
                      <a:r>
                        <a:rPr lang="en-US" sz="2000" b="1" dirty="0"/>
                        <a:t>Open Enrollment Period (OEP)</a:t>
                      </a:r>
                    </a:p>
                  </a:txBody>
                  <a:tcPr marL="65819" marR="65819" marT="32909" marB="32909"/>
                </a:tc>
                <a:tc>
                  <a:txBody>
                    <a:bodyPr/>
                    <a:lstStyle/>
                    <a:p>
                      <a:r>
                        <a:rPr lang="en-US" sz="2000" dirty="0"/>
                        <a:t>Only if you are in a Medicare Advantage plan, you can make one change to a different plan or return to Original</a:t>
                      </a:r>
                      <a:r>
                        <a:rPr lang="en-US" sz="2000" baseline="0" dirty="0"/>
                        <a:t> Medicare and join a stand-alone Rx plan.  Changes will be effective on the first of the month after the plan receives your request.</a:t>
                      </a:r>
                      <a:endParaRPr lang="en-US" sz="2000" dirty="0"/>
                    </a:p>
                  </a:txBody>
                  <a:tcPr marL="65819" marR="65819" marT="32909" marB="32909"/>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436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644529" y="294538"/>
            <a:ext cx="10623021" cy="1033669"/>
          </a:xfrm>
        </p:spPr>
        <p:txBody>
          <a:bodyPr>
            <a:normAutofit fontScale="90000"/>
          </a:bodyPr>
          <a:lstStyle/>
          <a:p>
            <a:r>
              <a:rPr lang="en-US" sz="3600" dirty="0">
                <a:solidFill>
                  <a:schemeClr val="bg1"/>
                </a:solidFill>
                <a:latin typeface="Glegoo" pitchFamily="2" charset="77"/>
                <a:cs typeface="Glegoo" pitchFamily="2" charset="77"/>
              </a:rPr>
              <a:t>Medicare Advantage &amp; </a:t>
            </a:r>
            <a:br>
              <a:rPr lang="en-US" sz="3600" dirty="0">
                <a:solidFill>
                  <a:schemeClr val="bg1"/>
                </a:solidFill>
                <a:latin typeface="Glegoo" pitchFamily="2" charset="77"/>
                <a:cs typeface="Glegoo" pitchFamily="2" charset="77"/>
              </a:rPr>
            </a:br>
            <a:r>
              <a:rPr lang="en-US" sz="3600" dirty="0">
                <a:solidFill>
                  <a:schemeClr val="bg1"/>
                </a:solidFill>
                <a:latin typeface="Glegoo" pitchFamily="2" charset="77"/>
                <a:cs typeface="Glegoo" pitchFamily="2" charset="77"/>
              </a:rPr>
              <a:t>Medicare Part D</a:t>
            </a: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11" name="Content Placeholder 2">
            <a:extLst>
              <a:ext uri="{FF2B5EF4-FFF2-40B4-BE49-F238E27FC236}">
                <a16:creationId xmlns:a16="http://schemas.microsoft.com/office/drawing/2014/main" id="{D0F20D8F-400E-7346-BD57-9424E6416040}"/>
              </a:ext>
            </a:extLst>
          </p:cNvPr>
          <p:cNvSpPr>
            <a:spLocks noGrp="1"/>
          </p:cNvSpPr>
          <p:nvPr>
            <p:ph idx="1"/>
          </p:nvPr>
        </p:nvSpPr>
        <p:spPr>
          <a:xfrm>
            <a:off x="4826524" y="2006795"/>
            <a:ext cx="6998077" cy="3818970"/>
          </a:xfrm>
        </p:spPr>
        <p:txBody>
          <a:bodyPr anchor="t">
            <a:noAutofit/>
          </a:bodyPr>
          <a:lstStyle/>
          <a:p>
            <a:pPr eaLnBrk="1" hangingPunct="1">
              <a:lnSpc>
                <a:spcPct val="90000"/>
              </a:lnSpc>
              <a:defRPr/>
            </a:pPr>
            <a:r>
              <a:rPr lang="en-US" sz="2200" dirty="0">
                <a:latin typeface="Century Gothic" panose="020B0502020202020204" pitchFamily="34" charset="0"/>
              </a:rPr>
              <a:t>If you have a Medicare Advantage HMO or PPO, you </a:t>
            </a:r>
            <a:r>
              <a:rPr lang="en-US" sz="2200" b="1" i="1" u="sng" dirty="0">
                <a:latin typeface="Century Gothic" panose="020B0502020202020204" pitchFamily="34" charset="0"/>
              </a:rPr>
              <a:t>may not</a:t>
            </a:r>
            <a:r>
              <a:rPr lang="en-US" sz="2200" i="1" dirty="0">
                <a:latin typeface="Century Gothic" panose="020B0502020202020204" pitchFamily="34" charset="0"/>
              </a:rPr>
              <a:t> </a:t>
            </a:r>
            <a:r>
              <a:rPr lang="en-US" sz="2200" dirty="0">
                <a:latin typeface="Century Gothic" panose="020B0502020202020204" pitchFamily="34" charset="0"/>
              </a:rPr>
              <a:t>have a stand-alone prescription drug plan even if your HMO or PPO does not include Rx coverage.</a:t>
            </a:r>
            <a:br>
              <a:rPr lang="en-US" sz="2200" dirty="0">
                <a:latin typeface="Century Gothic" panose="020B0502020202020204" pitchFamily="34" charset="0"/>
              </a:rPr>
            </a:br>
            <a:endParaRPr lang="en-US" sz="2200" dirty="0">
              <a:latin typeface="Century Gothic" panose="020B0502020202020204" pitchFamily="34" charset="0"/>
            </a:endParaRPr>
          </a:p>
          <a:p>
            <a:pPr eaLnBrk="1" hangingPunct="1">
              <a:lnSpc>
                <a:spcPct val="90000"/>
              </a:lnSpc>
              <a:defRPr/>
            </a:pPr>
            <a:r>
              <a:rPr lang="en-US" sz="2200" dirty="0">
                <a:latin typeface="Century Gothic" panose="020B0502020202020204" pitchFamily="34" charset="0"/>
              </a:rPr>
              <a:t>If you have a Medicare Advantage HMO or PPO and you enroll in a stand-alone prescription drug plan, your Medicare Advantage plan </a:t>
            </a:r>
            <a:r>
              <a:rPr lang="en-US" sz="2200" b="1" i="1" u="sng" dirty="0">
                <a:latin typeface="Century Gothic" panose="020B0502020202020204" pitchFamily="34" charset="0"/>
              </a:rPr>
              <a:t>will automatically be terminated. </a:t>
            </a:r>
          </a:p>
        </p:txBody>
      </p:sp>
      <p:pic>
        <p:nvPicPr>
          <p:cNvPr id="13" name="Picture 12" descr="Arrows showing direction">
            <a:extLst>
              <a:ext uri="{FF2B5EF4-FFF2-40B4-BE49-F238E27FC236}">
                <a16:creationId xmlns:a16="http://schemas.microsoft.com/office/drawing/2014/main" id="{F621A66C-0EC2-124B-BD72-177C357D2B89}"/>
              </a:ext>
            </a:extLst>
          </p:cNvPr>
          <p:cNvPicPr>
            <a:picLocks noChangeAspect="1"/>
          </p:cNvPicPr>
          <p:nvPr/>
        </p:nvPicPr>
        <p:blipFill>
          <a:blip r:embed="rId3"/>
          <a:srcRect l="18807" r="18807"/>
          <a:stretch/>
        </p:blipFill>
        <p:spPr>
          <a:xfrm>
            <a:off x="0" y="1590741"/>
            <a:ext cx="4669941" cy="5267259"/>
          </a:xfrm>
          <a:prstGeom prst="rect">
            <a:avLst/>
          </a:prstGeom>
        </p:spPr>
      </p:pic>
      <p:sp>
        <p:nvSpPr>
          <p:cNvPr id="3" name="Slide Number Placeholder 2">
            <a:extLst>
              <a:ext uri="{FF2B5EF4-FFF2-40B4-BE49-F238E27FC236}">
                <a16:creationId xmlns:a16="http://schemas.microsoft.com/office/drawing/2014/main" id="{A1DB48B8-5446-9E3C-7AE3-62C865293A02}"/>
              </a:ext>
            </a:extLst>
          </p:cNvPr>
          <p:cNvSpPr>
            <a:spLocks noGrp="1"/>
          </p:cNvSpPr>
          <p:nvPr>
            <p:ph type="sldNum" sz="quarter" idx="12"/>
          </p:nvPr>
        </p:nvSpPr>
        <p:spPr/>
        <p:txBody>
          <a:bodyPr/>
          <a:lstStyle/>
          <a:p>
            <a:fld id="{CCC54DED-9B8A-544F-8398-E5128DCC644F}" type="slidenum">
              <a:rPr lang="en-US" smtClean="0"/>
              <a:t>30</a:t>
            </a:fld>
            <a:endParaRPr lang="en-US" dirty="0"/>
          </a:p>
        </p:txBody>
      </p:sp>
    </p:spTree>
    <p:extLst>
      <p:ext uri="{BB962C8B-B14F-4D97-AF65-F5344CB8AC3E}">
        <p14:creationId xmlns:p14="http://schemas.microsoft.com/office/powerpoint/2010/main" val="2572947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scenic view of the sky with a person on a parachute seemingly approaching the sunset">
            <a:extLst>
              <a:ext uri="{FF2B5EF4-FFF2-40B4-BE49-F238E27FC236}">
                <a16:creationId xmlns:a16="http://schemas.microsoft.com/office/drawing/2014/main" id="{F621A66C-0EC2-124B-BD72-177C357D2B89}"/>
              </a:ext>
            </a:extLst>
          </p:cNvPr>
          <p:cNvPicPr>
            <a:picLocks noChangeAspect="1"/>
          </p:cNvPicPr>
          <p:nvPr/>
        </p:nvPicPr>
        <p:blipFill>
          <a:blip r:embed="rId2"/>
          <a:srcRect l="5827" r="25166" b="1"/>
          <a:stretch>
            <a:fillRect/>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44" name="Freeform: Shape 43">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46" name="Freeform: Shape 45">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374904" y="856488"/>
            <a:ext cx="4992624" cy="1243584"/>
          </a:xfrm>
        </p:spPr>
        <p:txBody>
          <a:bodyPr anchor="ctr">
            <a:normAutofit/>
          </a:bodyPr>
          <a:lstStyle/>
          <a:p>
            <a:r>
              <a:rPr lang="en-US" sz="3400" i="1" dirty="0">
                <a:latin typeface="Glegoo" pitchFamily="2" charset="77"/>
                <a:cs typeface="Glegoo" pitchFamily="2" charset="77"/>
              </a:rPr>
              <a:t>If You Want to Bail Out … </a:t>
            </a:r>
            <a:br>
              <a:rPr lang="en-US" sz="3400" i="1" dirty="0">
                <a:latin typeface="Glegoo" pitchFamily="2" charset="77"/>
                <a:cs typeface="Glegoo" pitchFamily="2" charset="77"/>
              </a:rPr>
            </a:br>
            <a:r>
              <a:rPr lang="en-US" sz="3400" i="1" dirty="0">
                <a:latin typeface="Glegoo" pitchFamily="2" charset="77"/>
                <a:cs typeface="Glegoo" pitchFamily="2" charset="77"/>
              </a:rPr>
              <a:t>Special Enrollment Periods</a:t>
            </a:r>
          </a:p>
        </p:txBody>
      </p:sp>
      <p:sp>
        <p:nvSpPr>
          <p:cNvPr id="48" name="Rectangle 47">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0" name="Rectangle 49">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Content Placeholder 2">
            <a:extLst>
              <a:ext uri="{FF2B5EF4-FFF2-40B4-BE49-F238E27FC236}">
                <a16:creationId xmlns:a16="http://schemas.microsoft.com/office/drawing/2014/main" id="{D0F20D8F-400E-7346-BD57-9424E6416040}"/>
              </a:ext>
            </a:extLst>
          </p:cNvPr>
          <p:cNvSpPr>
            <a:spLocks noGrp="1"/>
          </p:cNvSpPr>
          <p:nvPr>
            <p:ph idx="1"/>
          </p:nvPr>
        </p:nvSpPr>
        <p:spPr>
          <a:xfrm>
            <a:off x="374904" y="2522949"/>
            <a:ext cx="5065776" cy="3402363"/>
          </a:xfrm>
        </p:spPr>
        <p:txBody>
          <a:bodyPr anchor="t">
            <a:normAutofit/>
          </a:bodyPr>
          <a:lstStyle/>
          <a:p>
            <a:pPr marL="0" indent="0" eaLnBrk="1" hangingPunct="1">
              <a:spcAft>
                <a:spcPts val="600"/>
              </a:spcAft>
              <a:buNone/>
              <a:defRPr/>
            </a:pPr>
            <a:r>
              <a:rPr lang="en-US" sz="1600" b="1" dirty="0">
                <a:latin typeface="Century Gothic" panose="020B0502020202020204" pitchFamily="34" charset="0"/>
              </a:rPr>
              <a:t>     Special rules on joining or switching apply if: </a:t>
            </a:r>
          </a:p>
          <a:p>
            <a:pPr lvl="1" eaLnBrk="1" hangingPunct="1">
              <a:spcAft>
                <a:spcPts val="600"/>
              </a:spcAft>
              <a:buClr>
                <a:schemeClr val="tx1"/>
              </a:buClr>
              <a:buSzPct val="75000"/>
              <a:buFont typeface="Wingdings" panose="05000000000000000000" pitchFamily="2" charset="2"/>
              <a:buChar char="v"/>
              <a:defRPr/>
            </a:pPr>
            <a:r>
              <a:rPr lang="en-US" sz="1600" dirty="0">
                <a:latin typeface="Century Gothic" panose="020B0502020202020204" pitchFamily="34" charset="0"/>
              </a:rPr>
              <a:t> You move out of the plan’s service area</a:t>
            </a:r>
          </a:p>
          <a:p>
            <a:pPr lvl="1" eaLnBrk="1" hangingPunct="1">
              <a:spcAft>
                <a:spcPts val="600"/>
              </a:spcAft>
              <a:buClr>
                <a:schemeClr val="tx1"/>
              </a:buClr>
              <a:buSzPct val="75000"/>
              <a:buFont typeface="Wingdings" panose="05000000000000000000" pitchFamily="2" charset="2"/>
              <a:buChar char="v"/>
              <a:defRPr/>
            </a:pPr>
            <a:r>
              <a:rPr lang="en-US" sz="1600" dirty="0">
                <a:latin typeface="Century Gothic" panose="020B0502020202020204" pitchFamily="34" charset="0"/>
              </a:rPr>
              <a:t> You have both Medicare and Medicaid</a:t>
            </a:r>
          </a:p>
          <a:p>
            <a:pPr lvl="1" eaLnBrk="1" hangingPunct="1">
              <a:spcAft>
                <a:spcPts val="600"/>
              </a:spcAft>
              <a:buClr>
                <a:schemeClr val="tx1"/>
              </a:buClr>
              <a:buSzPct val="75000"/>
              <a:buFont typeface="Wingdings" panose="05000000000000000000" pitchFamily="2" charset="2"/>
              <a:buChar char="v"/>
              <a:defRPr/>
            </a:pPr>
            <a:r>
              <a:rPr lang="en-US" sz="1600" dirty="0">
                <a:latin typeface="Century Gothic" panose="020B0502020202020204" pitchFamily="34" charset="0"/>
              </a:rPr>
              <a:t> You qualify for Extra Help</a:t>
            </a:r>
          </a:p>
          <a:p>
            <a:pPr lvl="1" eaLnBrk="1" hangingPunct="1">
              <a:spcAft>
                <a:spcPts val="600"/>
              </a:spcAft>
              <a:buClr>
                <a:schemeClr val="tx1"/>
              </a:buClr>
              <a:buSzPct val="75000"/>
              <a:buFont typeface="Wingdings" panose="05000000000000000000" pitchFamily="2" charset="2"/>
              <a:buChar char="v"/>
              <a:defRPr/>
            </a:pPr>
            <a:r>
              <a:rPr lang="en-US" sz="1600" dirty="0">
                <a:latin typeface="Century Gothic" panose="020B0502020202020204" pitchFamily="34" charset="0"/>
              </a:rPr>
              <a:t> You move into, live, or move out of a skilled nursing facility</a:t>
            </a:r>
          </a:p>
          <a:p>
            <a:pPr lvl="1" eaLnBrk="1" hangingPunct="1">
              <a:spcAft>
                <a:spcPts val="600"/>
              </a:spcAft>
              <a:buClr>
                <a:schemeClr val="tx1"/>
              </a:buClr>
              <a:buSzPct val="75000"/>
              <a:buFont typeface="Wingdings" panose="05000000000000000000" pitchFamily="2" charset="2"/>
              <a:buChar char="v"/>
              <a:defRPr/>
            </a:pPr>
            <a:r>
              <a:rPr lang="en-US" sz="1600" dirty="0">
                <a:latin typeface="Century Gothic" panose="020B0502020202020204" pitchFamily="34" charset="0"/>
              </a:rPr>
              <a:t> You disenroll from an employer group health plan</a:t>
            </a:r>
          </a:p>
          <a:p>
            <a:pPr lvl="1" eaLnBrk="1" hangingPunct="1">
              <a:spcAft>
                <a:spcPts val="600"/>
              </a:spcAft>
              <a:buClr>
                <a:schemeClr val="tx1"/>
              </a:buClr>
              <a:buSzPct val="75000"/>
              <a:buFont typeface="Wingdings" panose="05000000000000000000" pitchFamily="2" charset="2"/>
              <a:buChar char="v"/>
              <a:defRPr/>
            </a:pPr>
            <a:r>
              <a:rPr lang="en-US" sz="1600" dirty="0">
                <a:latin typeface="Century Gothic" panose="020B0502020202020204" pitchFamily="34" charset="0"/>
              </a:rPr>
              <a:t> You switch to a 5-Star Medicare Advantage plan </a:t>
            </a:r>
          </a:p>
        </p:txBody>
      </p:sp>
      <p:sp>
        <p:nvSpPr>
          <p:cNvPr id="3" name="Slide Number Placeholder 2">
            <a:extLst>
              <a:ext uri="{FF2B5EF4-FFF2-40B4-BE49-F238E27FC236}">
                <a16:creationId xmlns:a16="http://schemas.microsoft.com/office/drawing/2014/main" id="{B82C6AC5-CED9-C7CB-C86D-884353B13EAA}"/>
              </a:ext>
            </a:extLst>
          </p:cNvPr>
          <p:cNvSpPr>
            <a:spLocks noGrp="1"/>
          </p:cNvSpPr>
          <p:nvPr>
            <p:ph type="sldNum" sz="quarter" idx="12"/>
          </p:nvPr>
        </p:nvSpPr>
        <p:spPr>
          <a:xfrm>
            <a:off x="9081136" y="6356350"/>
            <a:ext cx="2743200" cy="365125"/>
          </a:xfrm>
        </p:spPr>
        <p:txBody>
          <a:bodyPr>
            <a:normAutofit/>
          </a:bodyPr>
          <a:lstStyle/>
          <a:p>
            <a:pPr>
              <a:spcAft>
                <a:spcPts val="600"/>
              </a:spcAft>
            </a:pPr>
            <a:fld id="{CCC54DED-9B8A-544F-8398-E5128DCC644F}" type="slidenum">
              <a:rPr lang="en-US">
                <a:solidFill>
                  <a:schemeClr val="bg1"/>
                </a:solidFill>
              </a:rPr>
              <a:pPr>
                <a:spcAft>
                  <a:spcPts val="600"/>
                </a:spcAft>
              </a:pPr>
              <a:t>31</a:t>
            </a:fld>
            <a:endParaRPr lang="en-US" dirty="0">
              <a:solidFill>
                <a:schemeClr val="bg1"/>
              </a:solidFill>
            </a:endParaRP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Tree>
    <p:extLst>
      <p:ext uri="{BB962C8B-B14F-4D97-AF65-F5344CB8AC3E}">
        <p14:creationId xmlns:p14="http://schemas.microsoft.com/office/powerpoint/2010/main" val="382764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680387-DD46-9DB9-725E-1AA6031AAC81}"/>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A4052B-7680-0097-DA2C-3694A54BA023}"/>
              </a:ext>
            </a:extLst>
          </p:cNvPr>
          <p:cNvSpPr>
            <a:spLocks noGrp="1"/>
          </p:cNvSpPr>
          <p:nvPr>
            <p:ph type="title"/>
          </p:nvPr>
        </p:nvSpPr>
        <p:spPr>
          <a:xfrm>
            <a:off x="411480" y="987552"/>
            <a:ext cx="4485861" cy="1088136"/>
          </a:xfrm>
        </p:spPr>
        <p:txBody>
          <a:bodyPr anchor="b">
            <a:normAutofit/>
          </a:bodyPr>
          <a:lstStyle/>
          <a:p>
            <a:r>
              <a:rPr lang="en-US" sz="3100" i="1" dirty="0">
                <a:latin typeface="Glegoo" pitchFamily="2" charset="77"/>
                <a:cs typeface="Glegoo" pitchFamily="2" charset="77"/>
              </a:rPr>
              <a:t>If You Want to Bail Out … </a:t>
            </a:r>
            <a:br>
              <a:rPr lang="en-US" sz="3100" i="1" dirty="0">
                <a:latin typeface="Glegoo" pitchFamily="2" charset="77"/>
                <a:cs typeface="Glegoo" pitchFamily="2" charset="77"/>
              </a:rPr>
            </a:br>
            <a:r>
              <a:rPr lang="en-US" sz="3100" i="1" dirty="0">
                <a:latin typeface="Glegoo" pitchFamily="2" charset="77"/>
                <a:cs typeface="Glegoo" pitchFamily="2" charset="77"/>
              </a:rPr>
              <a:t>Special Enrollment Periods</a:t>
            </a:r>
          </a:p>
        </p:txBody>
      </p:sp>
      <p:sp>
        <p:nvSpPr>
          <p:cNvPr id="44" name="Rectangle 4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6" name="Rectangle 4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Content Placeholder 2">
            <a:extLst>
              <a:ext uri="{FF2B5EF4-FFF2-40B4-BE49-F238E27FC236}">
                <a16:creationId xmlns:a16="http://schemas.microsoft.com/office/drawing/2014/main" id="{BCADE0D4-7714-796A-6AA4-727A6338A9BA}"/>
              </a:ext>
            </a:extLst>
          </p:cNvPr>
          <p:cNvSpPr>
            <a:spLocks noGrp="1"/>
          </p:cNvSpPr>
          <p:nvPr>
            <p:ph idx="1"/>
          </p:nvPr>
        </p:nvSpPr>
        <p:spPr>
          <a:xfrm>
            <a:off x="411479" y="2688336"/>
            <a:ext cx="4498848" cy="3584448"/>
          </a:xfrm>
        </p:spPr>
        <p:txBody>
          <a:bodyPr anchor="t">
            <a:normAutofit/>
          </a:bodyPr>
          <a:lstStyle/>
          <a:p>
            <a:pPr marL="0" indent="0" eaLnBrk="1" hangingPunct="1">
              <a:spcAft>
                <a:spcPts val="600"/>
              </a:spcAft>
              <a:buNone/>
              <a:defRPr/>
            </a:pPr>
            <a:r>
              <a:rPr lang="en-US" sz="1800" b="1" dirty="0">
                <a:latin typeface="Century Gothic" panose="020B0502020202020204" pitchFamily="34" charset="0"/>
              </a:rPr>
              <a:t>Medicare Advantage Open Enrollment Period</a:t>
            </a:r>
            <a:endParaRPr lang="en-US" sz="1800" dirty="0">
              <a:latin typeface="Century Gothic" panose="020B0502020202020204" pitchFamily="34" charset="0"/>
            </a:endParaRPr>
          </a:p>
          <a:p>
            <a:pPr marL="284163" lvl="1" indent="-284163">
              <a:spcAft>
                <a:spcPts val="600"/>
              </a:spcAft>
              <a:buClr>
                <a:schemeClr val="tx1"/>
              </a:buClr>
              <a:defRPr/>
            </a:pPr>
            <a:r>
              <a:rPr lang="en-US" sz="1800" b="1" dirty="0">
                <a:latin typeface="Century Gothic" panose="020B0502020202020204" pitchFamily="34" charset="0"/>
              </a:rPr>
              <a:t>If you are enrolled in a Medicare Advantage Plan</a:t>
            </a:r>
            <a:r>
              <a:rPr lang="en-US" sz="1800" dirty="0">
                <a:latin typeface="Century Gothic" panose="020B0502020202020204" pitchFamily="34" charset="0"/>
              </a:rPr>
              <a:t>, after </a:t>
            </a:r>
            <a:r>
              <a:rPr lang="en-US" sz="1800" b="1" dirty="0">
                <a:latin typeface="Century Gothic" panose="020B0502020202020204" pitchFamily="34" charset="0"/>
              </a:rPr>
              <a:t>January 1</a:t>
            </a:r>
            <a:r>
              <a:rPr lang="en-US" sz="1800" dirty="0">
                <a:latin typeface="Century Gothic" panose="020B0502020202020204" pitchFamily="34" charset="0"/>
              </a:rPr>
              <a:t>, you may move back to Original Medicare or switch to a different Medicare Advantage plan if you do so before </a:t>
            </a:r>
            <a:r>
              <a:rPr lang="en-US" sz="1800" b="1" dirty="0">
                <a:latin typeface="Century Gothic" panose="020B0502020202020204" pitchFamily="34" charset="0"/>
              </a:rPr>
              <a:t>March 31</a:t>
            </a:r>
            <a:r>
              <a:rPr lang="en-US" sz="1800" b="1" baseline="30000" dirty="0">
                <a:latin typeface="Century Gothic" panose="020B0502020202020204" pitchFamily="34" charset="0"/>
              </a:rPr>
              <a:t>st</a:t>
            </a:r>
            <a:r>
              <a:rPr lang="en-US" sz="1800" dirty="0">
                <a:latin typeface="Century Gothic" panose="020B0502020202020204" pitchFamily="34" charset="0"/>
              </a:rPr>
              <a:t>.</a:t>
            </a:r>
            <a:endParaRPr lang="en-US" sz="1800" i="1" u="sng" dirty="0">
              <a:latin typeface="Century Gothic" panose="020B0502020202020204" pitchFamily="34" charset="0"/>
            </a:endParaRPr>
          </a:p>
          <a:p>
            <a:pPr eaLnBrk="1" hangingPunct="1">
              <a:spcAft>
                <a:spcPts val="600"/>
              </a:spcAft>
              <a:defRPr/>
            </a:pPr>
            <a:r>
              <a:rPr lang="en-US" sz="1800" i="1" dirty="0">
                <a:latin typeface="Century Gothic" panose="020B0502020202020204" pitchFamily="34" charset="0"/>
              </a:rPr>
              <a:t>Beginning </a:t>
            </a:r>
            <a:r>
              <a:rPr lang="en-US" sz="1800" b="1" i="1" dirty="0">
                <a:latin typeface="Century Gothic" panose="020B0502020202020204" pitchFamily="34" charset="0"/>
              </a:rPr>
              <a:t>April 1</a:t>
            </a:r>
            <a:r>
              <a:rPr lang="en-US" sz="1800" b="1" i="1" baseline="30000" dirty="0">
                <a:latin typeface="Century Gothic" panose="020B0502020202020204" pitchFamily="34" charset="0"/>
              </a:rPr>
              <a:t>st</a:t>
            </a:r>
            <a:r>
              <a:rPr lang="en-US" sz="1800" i="1" dirty="0">
                <a:latin typeface="Century Gothic" panose="020B0502020202020204" pitchFamily="34" charset="0"/>
              </a:rPr>
              <a:t>, you are “locked-into” a plan until the next Annual Enrollment Period.</a:t>
            </a:r>
          </a:p>
        </p:txBody>
      </p:sp>
      <p:pic>
        <p:nvPicPr>
          <p:cNvPr id="13" name="Picture 12" descr="A scenic view of the sky with a person on a parachute seemingly approaching the sunset">
            <a:extLst>
              <a:ext uri="{FF2B5EF4-FFF2-40B4-BE49-F238E27FC236}">
                <a16:creationId xmlns:a16="http://schemas.microsoft.com/office/drawing/2014/main" id="{A08075EA-7259-3F18-3764-9F2099B55951}"/>
              </a:ext>
            </a:extLst>
          </p:cNvPr>
          <p:cNvPicPr>
            <a:picLocks noChangeAspect="1"/>
          </p:cNvPicPr>
          <p:nvPr/>
        </p:nvPicPr>
        <p:blipFill>
          <a:blip r:embed="rId2"/>
          <a:srcRect l="7833" r="27172" b="1"/>
          <a:stretch>
            <a:fill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3" name="Slide Number Placeholder 2">
            <a:extLst>
              <a:ext uri="{FF2B5EF4-FFF2-40B4-BE49-F238E27FC236}">
                <a16:creationId xmlns:a16="http://schemas.microsoft.com/office/drawing/2014/main" id="{082BE340-4BF3-1733-AF2E-86FC1D44E076}"/>
              </a:ext>
            </a:extLst>
          </p:cNvPr>
          <p:cNvSpPr>
            <a:spLocks noGrp="1"/>
          </p:cNvSpPr>
          <p:nvPr>
            <p:ph type="sldNum" sz="quarter" idx="12"/>
          </p:nvPr>
        </p:nvSpPr>
        <p:spPr>
          <a:xfrm>
            <a:off x="9037321" y="6356350"/>
            <a:ext cx="2743200" cy="365125"/>
          </a:xfrm>
        </p:spPr>
        <p:txBody>
          <a:bodyPr>
            <a:normAutofit/>
          </a:bodyPr>
          <a:lstStyle/>
          <a:p>
            <a:pPr>
              <a:spcAft>
                <a:spcPts val="600"/>
              </a:spcAft>
            </a:pPr>
            <a:fld id="{CCC54DED-9B8A-544F-8398-E5128DCC644F}" type="slidenum">
              <a:rPr lang="en-US">
                <a:solidFill>
                  <a:schemeClr val="bg1"/>
                </a:solidFill>
              </a:rPr>
              <a:pPr>
                <a:spcAft>
                  <a:spcPts val="600"/>
                </a:spcAft>
              </a:pPr>
              <a:t>32</a:t>
            </a:fld>
            <a:endParaRPr lang="en-US" dirty="0">
              <a:solidFill>
                <a:schemeClr val="bg1"/>
              </a:solidFill>
            </a:endParaRPr>
          </a:p>
        </p:txBody>
      </p:sp>
      <p:pic>
        <p:nvPicPr>
          <p:cNvPr id="37" name="Picture 36" descr="Icon&#10;&#10;Description automatically generated with medium confidence">
            <a:extLst>
              <a:ext uri="{FF2B5EF4-FFF2-40B4-BE49-F238E27FC236}">
                <a16:creationId xmlns:a16="http://schemas.microsoft.com/office/drawing/2014/main" id="{AF1C238A-D761-A46B-643C-1495D07D77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Tree>
    <p:extLst>
      <p:ext uri="{BB962C8B-B14F-4D97-AF65-F5344CB8AC3E}">
        <p14:creationId xmlns:p14="http://schemas.microsoft.com/office/powerpoint/2010/main" val="2819334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5" name="Title 1">
            <a:extLst>
              <a:ext uri="{FF2B5EF4-FFF2-40B4-BE49-F238E27FC236}">
                <a16:creationId xmlns:a16="http://schemas.microsoft.com/office/drawing/2014/main" id="{2FBA91A2-C773-43F5-3620-29D7B9C93397}"/>
              </a:ext>
            </a:extLst>
          </p:cNvPr>
          <p:cNvSpPr>
            <a:spLocks noGrp="1"/>
          </p:cNvSpPr>
          <p:nvPr>
            <p:ph type="title"/>
          </p:nvPr>
        </p:nvSpPr>
        <p:spPr>
          <a:xfrm>
            <a:off x="644529" y="294538"/>
            <a:ext cx="10623021" cy="1033669"/>
          </a:xfrm>
        </p:spPr>
        <p:txBody>
          <a:bodyPr>
            <a:normAutofit/>
          </a:bodyPr>
          <a:lstStyle/>
          <a:p>
            <a:r>
              <a:rPr lang="en-US" sz="3600" dirty="0">
                <a:solidFill>
                  <a:srgbClr val="FFFFFF"/>
                </a:solidFill>
                <a:latin typeface="Glegoo" pitchFamily="2" charset="77"/>
                <a:cs typeface="Glegoo" pitchFamily="2" charset="77"/>
              </a:rPr>
              <a:t>Medicare Advantage ID Cards</a:t>
            </a:r>
          </a:p>
        </p:txBody>
      </p:sp>
      <p:sp>
        <p:nvSpPr>
          <p:cNvPr id="15" name="Slide Number Placeholder 14">
            <a:extLst>
              <a:ext uri="{FF2B5EF4-FFF2-40B4-BE49-F238E27FC236}">
                <a16:creationId xmlns:a16="http://schemas.microsoft.com/office/drawing/2014/main" id="{527B3966-E142-B72C-519C-293DB6DAAF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EFB4BD9-2A2E-F8A1-A8CA-213110061202}"/>
              </a:ext>
            </a:extLst>
          </p:cNvPr>
          <p:cNvPicPr>
            <a:picLocks noChangeAspect="1"/>
          </p:cNvPicPr>
          <p:nvPr/>
        </p:nvPicPr>
        <p:blipFill>
          <a:blip r:embed="rId3"/>
          <a:srcRect/>
          <a:stretch/>
        </p:blipFill>
        <p:spPr>
          <a:xfrm>
            <a:off x="226242" y="1629436"/>
            <a:ext cx="6313413" cy="2638040"/>
          </a:xfrm>
          <a:prstGeom prst="rect">
            <a:avLst/>
          </a:prstGeom>
        </p:spPr>
      </p:pic>
      <p:pic>
        <p:nvPicPr>
          <p:cNvPr id="6" name="Picture 5">
            <a:extLst>
              <a:ext uri="{FF2B5EF4-FFF2-40B4-BE49-F238E27FC236}">
                <a16:creationId xmlns:a16="http://schemas.microsoft.com/office/drawing/2014/main" id="{0CAC3BE4-EEC3-844C-1934-6B3F2503E6DE}"/>
              </a:ext>
            </a:extLst>
          </p:cNvPr>
          <p:cNvPicPr>
            <a:picLocks noChangeAspect="1"/>
          </p:cNvPicPr>
          <p:nvPr/>
        </p:nvPicPr>
        <p:blipFill>
          <a:blip r:embed="rId4"/>
          <a:srcRect/>
          <a:stretch/>
        </p:blipFill>
        <p:spPr>
          <a:xfrm>
            <a:off x="2686211" y="4363770"/>
            <a:ext cx="6539656" cy="2186872"/>
          </a:xfrm>
          <a:prstGeom prst="rect">
            <a:avLst/>
          </a:prstGeom>
        </p:spPr>
      </p:pic>
      <p:pic>
        <p:nvPicPr>
          <p:cNvPr id="9" name="Picture 8">
            <a:extLst>
              <a:ext uri="{FF2B5EF4-FFF2-40B4-BE49-F238E27FC236}">
                <a16:creationId xmlns:a16="http://schemas.microsoft.com/office/drawing/2014/main" id="{0C8B6785-0502-448F-1F4E-22CC212E92E3}"/>
              </a:ext>
            </a:extLst>
          </p:cNvPr>
          <p:cNvPicPr>
            <a:picLocks noChangeAspect="1"/>
          </p:cNvPicPr>
          <p:nvPr/>
        </p:nvPicPr>
        <p:blipFill>
          <a:blip r:embed="rId5"/>
          <a:stretch>
            <a:fillRect/>
          </a:stretch>
        </p:blipFill>
        <p:spPr>
          <a:xfrm>
            <a:off x="7319112" y="1749645"/>
            <a:ext cx="4552782" cy="2227245"/>
          </a:xfrm>
          <a:prstGeom prst="rect">
            <a:avLst/>
          </a:prstGeom>
        </p:spPr>
      </p:pic>
    </p:spTree>
    <p:extLst>
      <p:ext uri="{BB962C8B-B14F-4D97-AF65-F5344CB8AC3E}">
        <p14:creationId xmlns:p14="http://schemas.microsoft.com/office/powerpoint/2010/main" val="1596373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5" name="Title 1">
            <a:extLst>
              <a:ext uri="{FF2B5EF4-FFF2-40B4-BE49-F238E27FC236}">
                <a16:creationId xmlns:a16="http://schemas.microsoft.com/office/drawing/2014/main" id="{2FBA91A2-C773-43F5-3620-29D7B9C93397}"/>
              </a:ext>
            </a:extLst>
          </p:cNvPr>
          <p:cNvSpPr>
            <a:spLocks noGrp="1"/>
          </p:cNvSpPr>
          <p:nvPr>
            <p:ph type="title"/>
          </p:nvPr>
        </p:nvSpPr>
        <p:spPr>
          <a:xfrm>
            <a:off x="644529" y="294538"/>
            <a:ext cx="10623021" cy="1033669"/>
          </a:xfrm>
        </p:spPr>
        <p:txBody>
          <a:bodyPr>
            <a:normAutofit/>
          </a:bodyPr>
          <a:lstStyle/>
          <a:p>
            <a:r>
              <a:rPr lang="en-US" sz="3600" dirty="0">
                <a:solidFill>
                  <a:srgbClr val="FFFFFF"/>
                </a:solidFill>
                <a:latin typeface="Glegoo" pitchFamily="2" charset="77"/>
                <a:cs typeface="Glegoo" pitchFamily="2" charset="77"/>
              </a:rPr>
              <a:t>Spend Account Cards</a:t>
            </a:r>
          </a:p>
        </p:txBody>
      </p:sp>
      <p:sp>
        <p:nvSpPr>
          <p:cNvPr id="15" name="Slide Number Placeholder 14">
            <a:extLst>
              <a:ext uri="{FF2B5EF4-FFF2-40B4-BE49-F238E27FC236}">
                <a16:creationId xmlns:a16="http://schemas.microsoft.com/office/drawing/2014/main" id="{527B3966-E142-B72C-519C-293DB6DAAF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70E537D-79FC-9139-2F18-92686006A360}"/>
              </a:ext>
            </a:extLst>
          </p:cNvPr>
          <p:cNvPicPr>
            <a:picLocks noChangeAspect="1"/>
          </p:cNvPicPr>
          <p:nvPr/>
        </p:nvPicPr>
        <p:blipFill>
          <a:blip r:embed="rId3"/>
          <a:srcRect/>
          <a:stretch/>
        </p:blipFill>
        <p:spPr>
          <a:xfrm>
            <a:off x="548151" y="4405459"/>
            <a:ext cx="4336700" cy="2316016"/>
          </a:xfrm>
          <a:prstGeom prst="rect">
            <a:avLst/>
          </a:prstGeom>
        </p:spPr>
      </p:pic>
      <p:pic>
        <p:nvPicPr>
          <p:cNvPr id="19" name="Picture 18">
            <a:extLst>
              <a:ext uri="{FF2B5EF4-FFF2-40B4-BE49-F238E27FC236}">
                <a16:creationId xmlns:a16="http://schemas.microsoft.com/office/drawing/2014/main" id="{FE487E3B-CCE7-2C70-8C04-E7700C39A290}"/>
              </a:ext>
            </a:extLst>
          </p:cNvPr>
          <p:cNvPicPr>
            <a:picLocks noChangeAspect="1"/>
          </p:cNvPicPr>
          <p:nvPr/>
        </p:nvPicPr>
        <p:blipFill>
          <a:blip r:embed="rId4"/>
          <a:srcRect/>
          <a:stretch/>
        </p:blipFill>
        <p:spPr>
          <a:xfrm>
            <a:off x="459350" y="1668428"/>
            <a:ext cx="5387727" cy="3030595"/>
          </a:xfrm>
          <a:prstGeom prst="rect">
            <a:avLst/>
          </a:prstGeom>
        </p:spPr>
      </p:pic>
      <p:pic>
        <p:nvPicPr>
          <p:cNvPr id="3" name="Picture 2">
            <a:extLst>
              <a:ext uri="{FF2B5EF4-FFF2-40B4-BE49-F238E27FC236}">
                <a16:creationId xmlns:a16="http://schemas.microsoft.com/office/drawing/2014/main" id="{B11F3479-8385-21B5-ED87-DEC647C9D724}"/>
              </a:ext>
            </a:extLst>
          </p:cNvPr>
          <p:cNvPicPr>
            <a:picLocks noChangeAspect="1"/>
          </p:cNvPicPr>
          <p:nvPr/>
        </p:nvPicPr>
        <p:blipFill>
          <a:blip r:embed="rId5"/>
          <a:stretch>
            <a:fillRect/>
          </a:stretch>
        </p:blipFill>
        <p:spPr>
          <a:xfrm>
            <a:off x="7572334" y="4405459"/>
            <a:ext cx="3695216" cy="2316016"/>
          </a:xfrm>
          <a:prstGeom prst="rect">
            <a:avLst/>
          </a:prstGeom>
        </p:spPr>
      </p:pic>
      <p:pic>
        <p:nvPicPr>
          <p:cNvPr id="4" name="Picture 3">
            <a:extLst>
              <a:ext uri="{FF2B5EF4-FFF2-40B4-BE49-F238E27FC236}">
                <a16:creationId xmlns:a16="http://schemas.microsoft.com/office/drawing/2014/main" id="{EAAEC791-63DB-44D3-B822-20F3C2E089B4}"/>
              </a:ext>
            </a:extLst>
          </p:cNvPr>
          <p:cNvPicPr>
            <a:picLocks noChangeAspect="1"/>
          </p:cNvPicPr>
          <p:nvPr/>
        </p:nvPicPr>
        <p:blipFill>
          <a:blip r:embed="rId6"/>
          <a:srcRect/>
          <a:stretch/>
        </p:blipFill>
        <p:spPr>
          <a:xfrm>
            <a:off x="7078312" y="1885279"/>
            <a:ext cx="4298858" cy="2301104"/>
          </a:xfrm>
          <a:prstGeom prst="rect">
            <a:avLst/>
          </a:prstGeom>
        </p:spPr>
      </p:pic>
    </p:spTree>
    <p:extLst>
      <p:ext uri="{BB962C8B-B14F-4D97-AF65-F5344CB8AC3E}">
        <p14:creationId xmlns:p14="http://schemas.microsoft.com/office/powerpoint/2010/main" val="2289230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644529" y="294538"/>
            <a:ext cx="10623021" cy="1033669"/>
          </a:xfrm>
        </p:spPr>
        <p:txBody>
          <a:bodyPr>
            <a:normAutofit/>
          </a:bodyPr>
          <a:lstStyle/>
          <a:p>
            <a:r>
              <a:rPr kumimoji="0" lang="en-US" sz="4000" b="0" i="0" u="none" strike="noStrike" kern="1200" cap="none" spc="0" normalizeH="0" baseline="0" noProof="0" dirty="0">
                <a:ln>
                  <a:noFill/>
                </a:ln>
                <a:solidFill>
                  <a:srgbClr val="FFFFFF"/>
                </a:solidFill>
                <a:effectLst/>
                <a:uLnTx/>
                <a:uFillTx/>
                <a:latin typeface="Glegoo" pitchFamily="2" charset="77"/>
                <a:ea typeface="+mj-ea"/>
                <a:cs typeface="Glegoo" pitchFamily="2" charset="77"/>
              </a:rPr>
              <a:t>Identity Theft and Fraud </a:t>
            </a:r>
            <a:endParaRPr lang="en-US" sz="3600" dirty="0">
              <a:solidFill>
                <a:schemeClr val="bg1"/>
              </a:solidFill>
              <a:latin typeface="Glegoo" pitchFamily="2" charset="77"/>
              <a:cs typeface="Glegoo" pitchFamily="2" charset="77"/>
            </a:endParaRP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11" name="Content Placeholder 2">
            <a:extLst>
              <a:ext uri="{FF2B5EF4-FFF2-40B4-BE49-F238E27FC236}">
                <a16:creationId xmlns:a16="http://schemas.microsoft.com/office/drawing/2014/main" id="{D0F20D8F-400E-7346-BD57-9424E6416040}"/>
              </a:ext>
            </a:extLst>
          </p:cNvPr>
          <p:cNvSpPr>
            <a:spLocks noGrp="1"/>
          </p:cNvSpPr>
          <p:nvPr>
            <p:ph idx="1"/>
          </p:nvPr>
        </p:nvSpPr>
        <p:spPr>
          <a:xfrm>
            <a:off x="50152" y="2010865"/>
            <a:ext cx="12091691" cy="4193593"/>
          </a:xfrm>
        </p:spPr>
        <p:txBody>
          <a:bodyPr anchor="t">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221E1F"/>
                </a:solidFill>
                <a:effectLst/>
                <a:uLnTx/>
                <a:uFillTx/>
                <a:latin typeface="Montserrat" panose="00000500000000000000" pitchFamily="2" charset="0"/>
                <a:ea typeface="+mn-ea"/>
                <a:cs typeface="+mn-cs"/>
              </a:rPr>
              <a:t> </a:t>
            </a:r>
            <a:endParaRPr lang="en-US" sz="2400" dirty="0"/>
          </a:p>
        </p:txBody>
      </p:sp>
      <p:sp>
        <p:nvSpPr>
          <p:cNvPr id="3" name="Slide Number Placeholder 2">
            <a:extLst>
              <a:ext uri="{FF2B5EF4-FFF2-40B4-BE49-F238E27FC236}">
                <a16:creationId xmlns:a16="http://schemas.microsoft.com/office/drawing/2014/main" id="{FA04DE3F-7C57-E453-7A49-4800C4CAE0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4" name="Object 3">
            <a:extLst>
              <a:ext uri="{FF2B5EF4-FFF2-40B4-BE49-F238E27FC236}">
                <a16:creationId xmlns:a16="http://schemas.microsoft.com/office/drawing/2014/main" id="{62BD537A-0BD9-8BF7-10E0-937B3416A955}"/>
              </a:ext>
            </a:extLst>
          </p:cNvPr>
          <p:cNvGraphicFramePr>
            <a:graphicFrameLocks noChangeAspect="1"/>
          </p:cNvGraphicFramePr>
          <p:nvPr>
            <p:extLst>
              <p:ext uri="{D42A27DB-BD31-4B8C-83A1-F6EECF244321}">
                <p14:modId xmlns:p14="http://schemas.microsoft.com/office/powerpoint/2010/main" val="2132277702"/>
              </p:ext>
            </p:extLst>
          </p:nvPr>
        </p:nvGraphicFramePr>
        <p:xfrm>
          <a:off x="2517680" y="1820376"/>
          <a:ext cx="7156633" cy="4535974"/>
        </p:xfrm>
        <a:graphic>
          <a:graphicData uri="http://schemas.openxmlformats.org/presentationml/2006/ole">
            <mc:AlternateContent xmlns:mc="http://schemas.openxmlformats.org/markup-compatibility/2006">
              <mc:Choice xmlns:v="urn:schemas-microsoft-com:vml" Requires="v">
                <p:oleObj name="Document" r:id="rId3" imgW="5943780" imgH="3767344" progId="Word.Document.12">
                  <p:embed/>
                </p:oleObj>
              </mc:Choice>
              <mc:Fallback>
                <p:oleObj name="Document" r:id="rId3" imgW="5943780" imgH="3767344" progId="Word.Document.12">
                  <p:embed/>
                  <p:pic>
                    <p:nvPicPr>
                      <p:cNvPr id="4" name="Object 3">
                        <a:extLst>
                          <a:ext uri="{FF2B5EF4-FFF2-40B4-BE49-F238E27FC236}">
                            <a16:creationId xmlns:a16="http://schemas.microsoft.com/office/drawing/2014/main" id="{62BD537A-0BD9-8BF7-10E0-937B3416A955}"/>
                          </a:ext>
                        </a:extLst>
                      </p:cNvPr>
                      <p:cNvPicPr/>
                      <p:nvPr/>
                    </p:nvPicPr>
                    <p:blipFill>
                      <a:blip r:embed="rId4"/>
                      <a:stretch>
                        <a:fillRect/>
                      </a:stretch>
                    </p:blipFill>
                    <p:spPr>
                      <a:xfrm>
                        <a:off x="2517680" y="1820376"/>
                        <a:ext cx="7156633" cy="4535974"/>
                      </a:xfrm>
                      <a:prstGeom prst="rect">
                        <a:avLst/>
                      </a:prstGeom>
                    </p:spPr>
                  </p:pic>
                </p:oleObj>
              </mc:Fallback>
            </mc:AlternateContent>
          </a:graphicData>
        </a:graphic>
      </p:graphicFrame>
    </p:spTree>
    <p:extLst>
      <p:ext uri="{BB962C8B-B14F-4D97-AF65-F5344CB8AC3E}">
        <p14:creationId xmlns:p14="http://schemas.microsoft.com/office/powerpoint/2010/main" val="2660975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2083B4-A2DC-0244-630A-8E7A0AC1970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8351CA-C47A-5857-4802-A9E3C9195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31580BA-0C52-F020-2D40-92D8E1E48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6382EF7-5334-9834-856D-91456EB96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287A4D9-273C-AB1B-AADA-9E547E0FE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D4FFC46-9DC5-BD69-710B-22E3263CC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DEB673-77A9-BDDF-4F3E-2F58E0EC9263}"/>
              </a:ext>
            </a:extLst>
          </p:cNvPr>
          <p:cNvSpPr>
            <a:spLocks noGrp="1"/>
          </p:cNvSpPr>
          <p:nvPr>
            <p:ph type="title"/>
          </p:nvPr>
        </p:nvSpPr>
        <p:spPr>
          <a:xfrm>
            <a:off x="644529" y="294538"/>
            <a:ext cx="10623021" cy="1033669"/>
          </a:xfrm>
        </p:spPr>
        <p:txBody>
          <a:bodyPr>
            <a:normAutofit/>
          </a:bodyPr>
          <a:lstStyle/>
          <a:p>
            <a:r>
              <a:rPr kumimoji="0" lang="en-US" sz="4000" b="0" i="0" u="none" strike="noStrike" kern="1200" cap="none" spc="0" normalizeH="0" baseline="0" noProof="0" dirty="0">
                <a:ln>
                  <a:noFill/>
                </a:ln>
                <a:solidFill>
                  <a:srgbClr val="FFFFFF"/>
                </a:solidFill>
                <a:effectLst/>
                <a:uLnTx/>
                <a:uFillTx/>
                <a:latin typeface="Glegoo" pitchFamily="2" charset="77"/>
                <a:ea typeface="+mj-ea"/>
                <a:cs typeface="Glegoo" pitchFamily="2" charset="77"/>
              </a:rPr>
              <a:t>Identity Theft and Fraud </a:t>
            </a:r>
            <a:endParaRPr lang="en-US" sz="3600" dirty="0">
              <a:solidFill>
                <a:schemeClr val="bg1"/>
              </a:solidFill>
              <a:latin typeface="Glegoo" pitchFamily="2" charset="77"/>
              <a:cs typeface="Glegoo" pitchFamily="2" charset="77"/>
            </a:endParaRPr>
          </a:p>
        </p:txBody>
      </p:sp>
      <p:pic>
        <p:nvPicPr>
          <p:cNvPr id="37" name="Picture 36" descr="Icon&#10;&#10;Description automatically generated with medium confidence">
            <a:extLst>
              <a:ext uri="{FF2B5EF4-FFF2-40B4-BE49-F238E27FC236}">
                <a16:creationId xmlns:a16="http://schemas.microsoft.com/office/drawing/2014/main" id="{29132FC9-C312-6585-701A-8A59407DCC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graphicFrame>
        <p:nvGraphicFramePr>
          <p:cNvPr id="39" name="Content Placeholder 2">
            <a:extLst>
              <a:ext uri="{FF2B5EF4-FFF2-40B4-BE49-F238E27FC236}">
                <a16:creationId xmlns:a16="http://schemas.microsoft.com/office/drawing/2014/main" id="{18F97FD8-6425-3345-6514-335A2F17D81E}"/>
              </a:ext>
            </a:extLst>
          </p:cNvPr>
          <p:cNvGraphicFramePr>
            <a:graphicFrameLocks noGrp="1"/>
          </p:cNvGraphicFramePr>
          <p:nvPr>
            <p:ph idx="1"/>
          </p:nvPr>
        </p:nvGraphicFramePr>
        <p:xfrm>
          <a:off x="50152" y="1638095"/>
          <a:ext cx="12091691" cy="4998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96E92346-270F-CD14-3CB2-EC5324B270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88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644529" y="294538"/>
            <a:ext cx="10623021" cy="1033669"/>
          </a:xfrm>
        </p:spPr>
        <p:txBody>
          <a:bodyPr>
            <a:normAutofit/>
          </a:bodyPr>
          <a:lstStyle/>
          <a:p>
            <a:r>
              <a:rPr kumimoji="0" lang="en-US" sz="4000" b="0" i="0" u="none" strike="noStrike" kern="1200" cap="none" spc="0" normalizeH="0" baseline="0" noProof="0" dirty="0">
                <a:ln>
                  <a:noFill/>
                </a:ln>
                <a:solidFill>
                  <a:srgbClr val="FFFFFF"/>
                </a:solidFill>
                <a:effectLst/>
                <a:uLnTx/>
                <a:uFillTx/>
                <a:latin typeface="Glegoo" pitchFamily="2" charset="77"/>
                <a:ea typeface="+mj-ea"/>
                <a:cs typeface="Glegoo" pitchFamily="2" charset="77"/>
              </a:rPr>
              <a:t>Identity Theft and Fraud </a:t>
            </a:r>
            <a:endParaRPr lang="en-US" sz="3600" dirty="0">
              <a:solidFill>
                <a:schemeClr val="bg1"/>
              </a:solidFill>
              <a:latin typeface="Glegoo" pitchFamily="2" charset="77"/>
              <a:cs typeface="Glegoo" pitchFamily="2" charset="77"/>
            </a:endParaRP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graphicFrame>
        <p:nvGraphicFramePr>
          <p:cNvPr id="39" name="Content Placeholder 2">
            <a:extLst>
              <a:ext uri="{FF2B5EF4-FFF2-40B4-BE49-F238E27FC236}">
                <a16:creationId xmlns:a16="http://schemas.microsoft.com/office/drawing/2014/main" id="{CEAD0DFD-9D22-5768-1492-8E7889CD3F36}"/>
              </a:ext>
            </a:extLst>
          </p:cNvPr>
          <p:cNvGraphicFramePr>
            <a:graphicFrameLocks noGrp="1"/>
          </p:cNvGraphicFramePr>
          <p:nvPr>
            <p:ph idx="1"/>
          </p:nvPr>
        </p:nvGraphicFramePr>
        <p:xfrm>
          <a:off x="461518" y="1625783"/>
          <a:ext cx="11268959" cy="4825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FA04DE3F-7C57-E453-7A49-4800C4CAE0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849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644529" y="294538"/>
            <a:ext cx="10623021" cy="1033669"/>
          </a:xfrm>
        </p:spPr>
        <p:txBody>
          <a:bodyPr>
            <a:normAutofit/>
          </a:bodyPr>
          <a:lstStyle/>
          <a:p>
            <a:r>
              <a:rPr kumimoji="0" lang="en-US" sz="4000" b="0" i="0" u="none" strike="noStrike" kern="1200" cap="none" spc="0" normalizeH="0" baseline="0" noProof="0" dirty="0">
                <a:ln>
                  <a:noFill/>
                </a:ln>
                <a:solidFill>
                  <a:srgbClr val="FFFFFF"/>
                </a:solidFill>
                <a:effectLst/>
                <a:uLnTx/>
                <a:uFillTx/>
                <a:latin typeface="Glegoo" pitchFamily="2" charset="77"/>
                <a:ea typeface="+mj-ea"/>
                <a:cs typeface="Glegoo" pitchFamily="2" charset="77"/>
              </a:rPr>
              <a:t> </a:t>
            </a:r>
            <a:r>
              <a:rPr lang="en-US" sz="3600" b="1" i="0" u="none" strike="noStrike" baseline="0" dirty="0">
                <a:solidFill>
                  <a:schemeClr val="bg1"/>
                </a:solidFill>
                <a:latin typeface="Barlow" panose="00000500000000000000" pitchFamily="2" charset="0"/>
              </a:rPr>
              <a:t>Helpful Links: </a:t>
            </a:r>
            <a:endParaRPr lang="en-US" sz="3600" dirty="0">
              <a:solidFill>
                <a:schemeClr val="bg1"/>
              </a:solidFill>
              <a:latin typeface="Glegoo" pitchFamily="2" charset="77"/>
              <a:cs typeface="Glegoo" pitchFamily="2" charset="77"/>
            </a:endParaRP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11" name="Content Placeholder 2">
            <a:extLst>
              <a:ext uri="{FF2B5EF4-FFF2-40B4-BE49-F238E27FC236}">
                <a16:creationId xmlns:a16="http://schemas.microsoft.com/office/drawing/2014/main" id="{D0F20D8F-400E-7346-BD57-9424E6416040}"/>
              </a:ext>
            </a:extLst>
          </p:cNvPr>
          <p:cNvSpPr>
            <a:spLocks noGrp="1"/>
          </p:cNvSpPr>
          <p:nvPr>
            <p:ph idx="1"/>
          </p:nvPr>
        </p:nvSpPr>
        <p:spPr>
          <a:xfrm>
            <a:off x="84841" y="1622745"/>
            <a:ext cx="12091691" cy="4825892"/>
          </a:xfrm>
        </p:spPr>
        <p:txBody>
          <a:bodyPr anchor="t">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221E1F"/>
                </a:solidFill>
                <a:effectLst/>
                <a:uLnTx/>
                <a:uFillTx/>
                <a:latin typeface="Calibri" panose="020F0502020204030204"/>
                <a:ea typeface="+mn-ea"/>
                <a:cs typeface="+mn-cs"/>
                <a:hlinkClick r:id="rId3"/>
              </a:rPr>
              <a:t>https://claycountyhospital.org</a:t>
            </a:r>
            <a:r>
              <a:rPr kumimoji="0" lang="en-US" sz="4000" b="0" i="0" u="none" strike="noStrike" kern="1200" cap="none" spc="0" normalizeH="0" baseline="0" noProof="0" dirty="0">
                <a:ln>
                  <a:noFill/>
                </a:ln>
                <a:solidFill>
                  <a:srgbClr val="221E1F"/>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srgbClr val="221E1F"/>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dirty="0">
                <a:solidFill>
                  <a:srgbClr val="221E1F"/>
                </a:solidFill>
                <a:hlinkClick r:id="rId4"/>
              </a:rPr>
              <a:t>https://www.medicare.gov</a:t>
            </a:r>
            <a:endParaRPr lang="en-US" sz="4000" dirty="0">
              <a:solidFill>
                <a:srgbClr val="221E1F"/>
              </a:solidFil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i="0" u="none" strike="noStrike" kern="1200" cap="none" spc="0" normalizeH="0" baseline="0" noProof="0" dirty="0">
              <a:ln>
                <a:noFill/>
              </a:ln>
              <a:solidFill>
                <a:srgbClr val="221E1F"/>
              </a:solidFill>
              <a:effectLst/>
              <a:uLnTx/>
              <a:uFillTx/>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dirty="0">
                <a:hlinkClick r:id="rId5"/>
              </a:rPr>
              <a:t>https://www.ssa.gov</a:t>
            </a:r>
            <a:r>
              <a:rPr lang="en-US" sz="4000" dirty="0"/>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4000"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dirty="0">
                <a:hlinkClick r:id="rId6"/>
              </a:rPr>
              <a:t>https://ilaging.illinois.gov/ship.html</a:t>
            </a:r>
            <a:r>
              <a:rPr lang="en-US" sz="4000" dirty="0"/>
              <a:t> (Illinois)</a:t>
            </a:r>
          </a:p>
        </p:txBody>
      </p:sp>
      <p:sp>
        <p:nvSpPr>
          <p:cNvPr id="3" name="Slide Number Placeholder 2">
            <a:extLst>
              <a:ext uri="{FF2B5EF4-FFF2-40B4-BE49-F238E27FC236}">
                <a16:creationId xmlns:a16="http://schemas.microsoft.com/office/drawing/2014/main" id="{FA04DE3F-7C57-E453-7A49-4800C4CAE0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5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pic>
        <p:nvPicPr>
          <p:cNvPr id="3" name="Picture 2" descr="A blue logo with text and octopus&#10;&#10;Description automatically generated">
            <a:extLst>
              <a:ext uri="{FF2B5EF4-FFF2-40B4-BE49-F238E27FC236}">
                <a16:creationId xmlns:a16="http://schemas.microsoft.com/office/drawing/2014/main" id="{C083C4AE-7D09-5E89-41FC-8C27FBC635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8941" y="1712939"/>
            <a:ext cx="2551075" cy="2597891"/>
          </a:xfrm>
          <a:prstGeom prst="rect">
            <a:avLst/>
          </a:prstGeom>
        </p:spPr>
      </p:pic>
      <p:pic>
        <p:nvPicPr>
          <p:cNvPr id="4" name="Picture 3" descr="A tree in a field&#10;&#10;Description automatically generated with medium confidence">
            <a:extLst>
              <a:ext uri="{FF2B5EF4-FFF2-40B4-BE49-F238E27FC236}">
                <a16:creationId xmlns:a16="http://schemas.microsoft.com/office/drawing/2014/main" id="{37E57B42-2C19-797B-F8C9-AFDDBA0B9F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1994" t="16552" r="16665" b="9213"/>
          <a:stretch/>
        </p:blipFill>
        <p:spPr>
          <a:xfrm>
            <a:off x="0" y="1590741"/>
            <a:ext cx="4963059" cy="5267259"/>
          </a:xfrm>
          <a:prstGeom prst="rect">
            <a:avLst/>
          </a:prstGeom>
        </p:spPr>
      </p:pic>
      <p:sp>
        <p:nvSpPr>
          <p:cNvPr id="5" name="Title 1">
            <a:extLst>
              <a:ext uri="{FF2B5EF4-FFF2-40B4-BE49-F238E27FC236}">
                <a16:creationId xmlns:a16="http://schemas.microsoft.com/office/drawing/2014/main" id="{2FBA91A2-C773-43F5-3620-29D7B9C93397}"/>
              </a:ext>
            </a:extLst>
          </p:cNvPr>
          <p:cNvSpPr>
            <a:spLocks noGrp="1"/>
          </p:cNvSpPr>
          <p:nvPr>
            <p:ph type="title"/>
          </p:nvPr>
        </p:nvSpPr>
        <p:spPr>
          <a:xfrm>
            <a:off x="644529" y="294538"/>
            <a:ext cx="10623021" cy="1033669"/>
          </a:xfrm>
        </p:spPr>
        <p:txBody>
          <a:bodyPr>
            <a:normAutofit/>
          </a:bodyPr>
          <a:lstStyle/>
          <a:p>
            <a:r>
              <a:rPr lang="en-US" sz="3600" dirty="0">
                <a:solidFill>
                  <a:srgbClr val="FFFFFF"/>
                </a:solidFill>
                <a:latin typeface="Glegoo" pitchFamily="2" charset="77"/>
                <a:cs typeface="Glegoo" pitchFamily="2" charset="77"/>
              </a:rPr>
              <a:t>Thank You</a:t>
            </a:r>
          </a:p>
        </p:txBody>
      </p:sp>
      <p:sp>
        <p:nvSpPr>
          <p:cNvPr id="15" name="Slide Number Placeholder 14">
            <a:extLst>
              <a:ext uri="{FF2B5EF4-FFF2-40B4-BE49-F238E27FC236}">
                <a16:creationId xmlns:a16="http://schemas.microsoft.com/office/drawing/2014/main" id="{527B3966-E142-B72C-519C-293DB6DAAF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AutoShape 4" descr="Pana Community Hospital Logo">
            <a:extLst>
              <a:ext uri="{FF2B5EF4-FFF2-40B4-BE49-F238E27FC236}">
                <a16:creationId xmlns:a16="http://schemas.microsoft.com/office/drawing/2014/main" id="{D352091C-4C25-6C30-6B37-D06AEFB13EE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39EF91-21CE-5E0B-4D04-08DBC9ED64EC}"/>
              </a:ext>
            </a:extLst>
          </p:cNvPr>
          <p:cNvPicPr>
            <a:picLocks noChangeAspect="1"/>
          </p:cNvPicPr>
          <p:nvPr/>
        </p:nvPicPr>
        <p:blipFill>
          <a:blip r:embed="rId5"/>
          <a:srcRect/>
          <a:stretch/>
        </p:blipFill>
        <p:spPr>
          <a:xfrm>
            <a:off x="6039066" y="4322023"/>
            <a:ext cx="5143068" cy="1944079"/>
          </a:xfrm>
          <a:prstGeom prst="rect">
            <a:avLst/>
          </a:prstGeom>
        </p:spPr>
      </p:pic>
    </p:spTree>
    <p:extLst>
      <p:ext uri="{BB962C8B-B14F-4D97-AF65-F5344CB8AC3E}">
        <p14:creationId xmlns:p14="http://schemas.microsoft.com/office/powerpoint/2010/main" val="123041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88D3C6-0EAC-4EE4-4B33-A6176BAF2F6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F6E5C-781A-648F-C054-5B0A6F343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CBC8BCF-4853-4CB4-81EA-4C806DF10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6F19554-8AA2-84EE-5EE0-A280EAC62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B30BF8A-E484-4EBF-179A-DD0CB88F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FBA3DDE-35DC-ACE4-3687-7E62E394D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F67DE7-F2EE-C2FF-3624-2635A81B337F}"/>
              </a:ext>
            </a:extLst>
          </p:cNvPr>
          <p:cNvSpPr>
            <a:spLocks noGrp="1"/>
          </p:cNvSpPr>
          <p:nvPr>
            <p:ph type="title"/>
          </p:nvPr>
        </p:nvSpPr>
        <p:spPr>
          <a:xfrm>
            <a:off x="644529" y="294538"/>
            <a:ext cx="10623021" cy="1033669"/>
          </a:xfrm>
        </p:spPr>
        <p:txBody>
          <a:bodyPr>
            <a:normAutofit fontScale="90000"/>
          </a:bodyPr>
          <a:lstStyle/>
          <a:p>
            <a:r>
              <a:rPr lang="en-US" sz="3600" dirty="0">
                <a:solidFill>
                  <a:schemeClr val="bg1"/>
                </a:solidFill>
                <a:latin typeface="Glegoo" pitchFamily="2" charset="77"/>
                <a:cs typeface="Glegoo" pitchFamily="2" charset="77"/>
              </a:rPr>
              <a:t>Two Roads to Medicare </a:t>
            </a:r>
            <a:br>
              <a:rPr lang="en-US" sz="3600" dirty="0">
                <a:solidFill>
                  <a:schemeClr val="bg1"/>
                </a:solidFill>
                <a:latin typeface="Glegoo" pitchFamily="2" charset="77"/>
                <a:cs typeface="Glegoo" pitchFamily="2" charset="77"/>
              </a:rPr>
            </a:br>
            <a:r>
              <a:rPr lang="en-US" sz="3600" i="1" dirty="0">
                <a:solidFill>
                  <a:schemeClr val="bg1"/>
                </a:solidFill>
                <a:latin typeface="Glegoo" pitchFamily="2" charset="77"/>
                <a:cs typeface="Glegoo" pitchFamily="2" charset="77"/>
              </a:rPr>
              <a:t>Which works best for you?</a:t>
            </a:r>
          </a:p>
        </p:txBody>
      </p:sp>
      <p:pic>
        <p:nvPicPr>
          <p:cNvPr id="37" name="Picture 36" descr="Icon&#10;&#10;Description automatically generated with medium confidence">
            <a:extLst>
              <a:ext uri="{FF2B5EF4-FFF2-40B4-BE49-F238E27FC236}">
                <a16:creationId xmlns:a16="http://schemas.microsoft.com/office/drawing/2014/main" id="{A4DC846B-8842-8972-BEEF-917CCB47BA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pic>
        <p:nvPicPr>
          <p:cNvPr id="13" name="Picture 12" descr="Street-level view of car wheels">
            <a:extLst>
              <a:ext uri="{FF2B5EF4-FFF2-40B4-BE49-F238E27FC236}">
                <a16:creationId xmlns:a16="http://schemas.microsoft.com/office/drawing/2014/main" id="{BD05EBB8-A1A9-8241-C332-68B7AB9FC18A}"/>
              </a:ext>
            </a:extLst>
          </p:cNvPr>
          <p:cNvPicPr>
            <a:picLocks noChangeAspect="1"/>
          </p:cNvPicPr>
          <p:nvPr/>
        </p:nvPicPr>
        <p:blipFill rotWithShape="1">
          <a:blip r:embed="rId3"/>
          <a:srcRect l="49406" t="64" r="18638" b="-64"/>
          <a:stretch/>
        </p:blipFill>
        <p:spPr>
          <a:xfrm>
            <a:off x="0" y="1590741"/>
            <a:ext cx="4933896" cy="5267259"/>
          </a:xfrm>
          <a:prstGeom prst="rect">
            <a:avLst/>
          </a:prstGeom>
        </p:spPr>
      </p:pic>
      <p:graphicFrame>
        <p:nvGraphicFramePr>
          <p:cNvPr id="5" name="Diagram 4">
            <a:extLst>
              <a:ext uri="{FF2B5EF4-FFF2-40B4-BE49-F238E27FC236}">
                <a16:creationId xmlns:a16="http://schemas.microsoft.com/office/drawing/2014/main" id="{3FE38362-FB43-8DEB-4595-5258FCE1C7EA}"/>
              </a:ext>
            </a:extLst>
          </p:cNvPr>
          <p:cNvGraphicFramePr/>
          <p:nvPr/>
        </p:nvGraphicFramePr>
        <p:xfrm>
          <a:off x="5629799" y="1891970"/>
          <a:ext cx="5917672" cy="4365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136B26C7-D812-F7B4-557E-06B1F859D877}"/>
              </a:ext>
            </a:extLst>
          </p:cNvPr>
          <p:cNvSpPr>
            <a:spLocks noGrp="1"/>
          </p:cNvSpPr>
          <p:nvPr>
            <p:ph type="sldNum" sz="quarter" idx="12"/>
          </p:nvPr>
        </p:nvSpPr>
        <p:spPr/>
        <p:txBody>
          <a:bodyPr/>
          <a:lstStyle/>
          <a:p>
            <a:fld id="{CCC54DED-9B8A-544F-8398-E5128DCC644F}" type="slidenum">
              <a:rPr lang="en-US" smtClean="0"/>
              <a:t>4</a:t>
            </a:fld>
            <a:endParaRPr lang="en-US" dirty="0"/>
          </a:p>
        </p:txBody>
      </p:sp>
    </p:spTree>
    <p:extLst>
      <p:ext uri="{BB962C8B-B14F-4D97-AF65-F5344CB8AC3E}">
        <p14:creationId xmlns:p14="http://schemas.microsoft.com/office/powerpoint/2010/main" val="2671065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D8D183-3DEF-951E-419D-337E5AF5C77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99F3F7A-E099-5EB4-37EE-896D6DD1C7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97F795-2DAD-B174-FC2A-87ED8F20F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1DC2D01-B318-FB3B-548B-9DF6C881E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8A70901-A311-ADD7-05C7-EF921B889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6F7291-A48D-F340-73FB-8EAE79AF7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676080-9D28-06F0-B550-5D5FF4751C07}"/>
              </a:ext>
            </a:extLst>
          </p:cNvPr>
          <p:cNvSpPr>
            <a:spLocks noGrp="1"/>
          </p:cNvSpPr>
          <p:nvPr>
            <p:ph type="title"/>
          </p:nvPr>
        </p:nvSpPr>
        <p:spPr>
          <a:xfrm>
            <a:off x="644529" y="294538"/>
            <a:ext cx="10623021" cy="1033669"/>
          </a:xfrm>
        </p:spPr>
        <p:txBody>
          <a:bodyPr>
            <a:normAutofit/>
          </a:bodyPr>
          <a:lstStyle/>
          <a:p>
            <a:r>
              <a:rPr lang="en-US" sz="3600" dirty="0">
                <a:solidFill>
                  <a:schemeClr val="bg1"/>
                </a:solidFill>
                <a:latin typeface="Glegoo" pitchFamily="2" charset="77"/>
                <a:cs typeface="Glegoo" pitchFamily="2" charset="77"/>
              </a:rPr>
              <a:t>Enrolling in Medicare </a:t>
            </a:r>
            <a:endParaRPr lang="en-US" sz="3600" i="1" dirty="0">
              <a:solidFill>
                <a:schemeClr val="bg1"/>
              </a:solidFill>
              <a:latin typeface="Glegoo" pitchFamily="2" charset="77"/>
              <a:cs typeface="Glegoo" pitchFamily="2" charset="77"/>
            </a:endParaRPr>
          </a:p>
        </p:txBody>
      </p:sp>
      <p:pic>
        <p:nvPicPr>
          <p:cNvPr id="37" name="Picture 36" descr="Icon&#10;&#10;Description automatically generated with medium confidence">
            <a:extLst>
              <a:ext uri="{FF2B5EF4-FFF2-40B4-BE49-F238E27FC236}">
                <a16:creationId xmlns:a16="http://schemas.microsoft.com/office/drawing/2014/main" id="{47D549F3-A9FE-F579-6E21-24F6862B2F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3" name="Slide Number Placeholder 2">
            <a:extLst>
              <a:ext uri="{FF2B5EF4-FFF2-40B4-BE49-F238E27FC236}">
                <a16:creationId xmlns:a16="http://schemas.microsoft.com/office/drawing/2014/main" id="{8AB079D7-20CB-8324-501A-1BD94C36CDAB}"/>
              </a:ext>
            </a:extLst>
          </p:cNvPr>
          <p:cNvSpPr>
            <a:spLocks noGrp="1"/>
          </p:cNvSpPr>
          <p:nvPr>
            <p:ph type="sldNum" sz="quarter" idx="12"/>
          </p:nvPr>
        </p:nvSpPr>
        <p:spPr/>
        <p:txBody>
          <a:bodyPr/>
          <a:lstStyle/>
          <a:p>
            <a:fld id="{CCC54DED-9B8A-544F-8398-E5128DCC644F}" type="slidenum">
              <a:rPr lang="en-US" smtClean="0"/>
              <a:t>5</a:t>
            </a:fld>
            <a:endParaRPr lang="en-US" dirty="0"/>
          </a:p>
        </p:txBody>
      </p:sp>
      <p:pic>
        <p:nvPicPr>
          <p:cNvPr id="6" name="Picture 5">
            <a:extLst>
              <a:ext uri="{FF2B5EF4-FFF2-40B4-BE49-F238E27FC236}">
                <a16:creationId xmlns:a16="http://schemas.microsoft.com/office/drawing/2014/main" id="{F9FF4FB1-E8B2-C9F4-33D9-41AB4C6E7694}"/>
              </a:ext>
            </a:extLst>
          </p:cNvPr>
          <p:cNvPicPr>
            <a:picLocks noChangeAspect="1"/>
          </p:cNvPicPr>
          <p:nvPr/>
        </p:nvPicPr>
        <p:blipFill>
          <a:blip r:embed="rId3"/>
          <a:srcRect/>
          <a:stretch/>
        </p:blipFill>
        <p:spPr>
          <a:xfrm>
            <a:off x="2345525" y="2353147"/>
            <a:ext cx="7221026" cy="4111864"/>
          </a:xfrm>
          <a:prstGeom prst="rect">
            <a:avLst/>
          </a:prstGeom>
        </p:spPr>
      </p:pic>
      <p:sp>
        <p:nvSpPr>
          <p:cNvPr id="5" name="TextBox 4">
            <a:extLst>
              <a:ext uri="{FF2B5EF4-FFF2-40B4-BE49-F238E27FC236}">
                <a16:creationId xmlns:a16="http://schemas.microsoft.com/office/drawing/2014/main" id="{BE0875C0-56F5-3FEA-8B1D-5B33853DA9AA}"/>
              </a:ext>
            </a:extLst>
          </p:cNvPr>
          <p:cNvSpPr txBox="1"/>
          <p:nvPr/>
        </p:nvSpPr>
        <p:spPr>
          <a:xfrm>
            <a:off x="2905109" y="1714568"/>
            <a:ext cx="6101858" cy="523220"/>
          </a:xfrm>
          <a:prstGeom prst="rect">
            <a:avLst/>
          </a:prstGeom>
          <a:noFill/>
        </p:spPr>
        <p:txBody>
          <a:bodyPr wrap="square">
            <a:spAutoFit/>
          </a:bodyPr>
          <a:lstStyle/>
          <a:p>
            <a:pPr algn="ctr"/>
            <a:r>
              <a:rPr lang="en-US" sz="2800" b="1" dirty="0">
                <a:solidFill>
                  <a:schemeClr val="accent1"/>
                </a:solidFill>
              </a:rPr>
              <a:t>https://www.ssa.gov/medicare/sign-up</a:t>
            </a:r>
          </a:p>
        </p:txBody>
      </p:sp>
    </p:spTree>
    <p:extLst>
      <p:ext uri="{BB962C8B-B14F-4D97-AF65-F5344CB8AC3E}">
        <p14:creationId xmlns:p14="http://schemas.microsoft.com/office/powerpoint/2010/main" val="4127783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80C80F-DA96-9CC1-1706-88AFB35C37B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018A27-25E3-9472-378D-4D2B3077F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56EE140-30E8-FB8B-522A-6C82D4F4F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F4EC6BE-9CDD-06BE-2E11-1BA110CE2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9199C2-00D1-9147-255A-A22B555B9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2E48B6E-8A03-6C5F-7723-49F3B06A4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91F36E-0F6D-7A04-C897-14CC854AD4F6}"/>
              </a:ext>
            </a:extLst>
          </p:cNvPr>
          <p:cNvSpPr>
            <a:spLocks noGrp="1"/>
          </p:cNvSpPr>
          <p:nvPr>
            <p:ph type="title"/>
          </p:nvPr>
        </p:nvSpPr>
        <p:spPr>
          <a:xfrm>
            <a:off x="644529" y="294538"/>
            <a:ext cx="10623021" cy="1033669"/>
          </a:xfrm>
        </p:spPr>
        <p:txBody>
          <a:bodyPr>
            <a:normAutofit/>
          </a:bodyPr>
          <a:lstStyle/>
          <a:p>
            <a:r>
              <a:rPr lang="en-US" sz="3600" dirty="0">
                <a:solidFill>
                  <a:schemeClr val="bg1"/>
                </a:solidFill>
                <a:latin typeface="Glegoo" pitchFamily="2" charset="77"/>
                <a:cs typeface="Glegoo" pitchFamily="2" charset="77"/>
              </a:rPr>
              <a:t>Enrolling in Medicare </a:t>
            </a:r>
            <a:endParaRPr lang="en-US" sz="3600" i="1" dirty="0">
              <a:solidFill>
                <a:schemeClr val="bg1"/>
              </a:solidFill>
              <a:latin typeface="Glegoo" pitchFamily="2" charset="77"/>
              <a:cs typeface="Glegoo" pitchFamily="2" charset="77"/>
            </a:endParaRPr>
          </a:p>
        </p:txBody>
      </p:sp>
      <p:pic>
        <p:nvPicPr>
          <p:cNvPr id="37" name="Picture 36" descr="Icon&#10;&#10;Description automatically generated with medium confidence">
            <a:extLst>
              <a:ext uri="{FF2B5EF4-FFF2-40B4-BE49-F238E27FC236}">
                <a16:creationId xmlns:a16="http://schemas.microsoft.com/office/drawing/2014/main" id="{6F5B9B7A-EA9E-B1D6-17CF-87035C8A0C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3" name="Slide Number Placeholder 2">
            <a:extLst>
              <a:ext uri="{FF2B5EF4-FFF2-40B4-BE49-F238E27FC236}">
                <a16:creationId xmlns:a16="http://schemas.microsoft.com/office/drawing/2014/main" id="{84606C00-FC37-7C2F-6182-009F6B1EE47E}"/>
              </a:ext>
            </a:extLst>
          </p:cNvPr>
          <p:cNvSpPr>
            <a:spLocks noGrp="1"/>
          </p:cNvSpPr>
          <p:nvPr>
            <p:ph type="sldNum" sz="quarter" idx="12"/>
          </p:nvPr>
        </p:nvSpPr>
        <p:spPr/>
        <p:txBody>
          <a:bodyPr/>
          <a:lstStyle/>
          <a:p>
            <a:fld id="{CCC54DED-9B8A-544F-8398-E5128DCC644F}" type="slidenum">
              <a:rPr lang="en-US" smtClean="0"/>
              <a:t>6</a:t>
            </a:fld>
            <a:endParaRPr lang="en-US" dirty="0"/>
          </a:p>
        </p:txBody>
      </p:sp>
      <p:pic>
        <p:nvPicPr>
          <p:cNvPr id="6" name="Picture 5">
            <a:extLst>
              <a:ext uri="{FF2B5EF4-FFF2-40B4-BE49-F238E27FC236}">
                <a16:creationId xmlns:a16="http://schemas.microsoft.com/office/drawing/2014/main" id="{F64D1DA8-BBC5-7088-94DE-52295F273829}"/>
              </a:ext>
            </a:extLst>
          </p:cNvPr>
          <p:cNvPicPr>
            <a:picLocks noChangeAspect="1"/>
          </p:cNvPicPr>
          <p:nvPr/>
        </p:nvPicPr>
        <p:blipFill>
          <a:blip r:embed="rId3"/>
          <a:stretch>
            <a:fillRect/>
          </a:stretch>
        </p:blipFill>
        <p:spPr>
          <a:xfrm>
            <a:off x="488524" y="2451956"/>
            <a:ext cx="5118951" cy="3551520"/>
          </a:xfrm>
          <a:prstGeom prst="rect">
            <a:avLst/>
          </a:prstGeom>
        </p:spPr>
      </p:pic>
      <p:pic>
        <p:nvPicPr>
          <p:cNvPr id="15" name="Picture 14" descr="A screenshot of a phone&#10;&#10;AI-generated content may be incorrect.">
            <a:extLst>
              <a:ext uri="{FF2B5EF4-FFF2-40B4-BE49-F238E27FC236}">
                <a16:creationId xmlns:a16="http://schemas.microsoft.com/office/drawing/2014/main" id="{5D2FD694-3003-22A0-0EFA-C8763A903DBD}"/>
              </a:ext>
            </a:extLst>
          </p:cNvPr>
          <p:cNvPicPr>
            <a:picLocks noChangeAspect="1"/>
          </p:cNvPicPr>
          <p:nvPr/>
        </p:nvPicPr>
        <p:blipFill>
          <a:blip r:embed="rId4"/>
          <a:stretch>
            <a:fillRect/>
          </a:stretch>
        </p:blipFill>
        <p:spPr>
          <a:xfrm>
            <a:off x="6095998" y="2229987"/>
            <a:ext cx="4563751" cy="3955865"/>
          </a:xfrm>
          <a:prstGeom prst="rect">
            <a:avLst/>
          </a:prstGeom>
        </p:spPr>
      </p:pic>
      <p:sp>
        <p:nvSpPr>
          <p:cNvPr id="5" name="TextBox 4">
            <a:extLst>
              <a:ext uri="{FF2B5EF4-FFF2-40B4-BE49-F238E27FC236}">
                <a16:creationId xmlns:a16="http://schemas.microsoft.com/office/drawing/2014/main" id="{85323091-2A78-1B16-6A40-77E8043901EA}"/>
              </a:ext>
            </a:extLst>
          </p:cNvPr>
          <p:cNvSpPr txBox="1"/>
          <p:nvPr/>
        </p:nvSpPr>
        <p:spPr>
          <a:xfrm>
            <a:off x="3848133" y="1706767"/>
            <a:ext cx="4215811" cy="523220"/>
          </a:xfrm>
          <a:prstGeom prst="rect">
            <a:avLst/>
          </a:prstGeom>
          <a:noFill/>
        </p:spPr>
        <p:txBody>
          <a:bodyPr wrap="square">
            <a:spAutoFit/>
          </a:bodyPr>
          <a:lstStyle/>
          <a:p>
            <a:pPr algn="ctr"/>
            <a:r>
              <a:rPr lang="en-US" sz="2800" b="1" dirty="0">
                <a:hlinkClick r:id="rId5"/>
              </a:rPr>
              <a:t>https://www.medicare.gov</a:t>
            </a:r>
            <a:r>
              <a:rPr lang="en-US" sz="2800" b="1" dirty="0"/>
              <a:t> </a:t>
            </a:r>
          </a:p>
        </p:txBody>
      </p:sp>
    </p:spTree>
    <p:extLst>
      <p:ext uri="{BB962C8B-B14F-4D97-AF65-F5344CB8AC3E}">
        <p14:creationId xmlns:p14="http://schemas.microsoft.com/office/powerpoint/2010/main" val="3576876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57E419-8B1B-4FC1-EA80-3DD0BDEECFA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CCAB1C-93B4-4889-D04A-96B0DB3091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80C8D3-6A6E-86EC-33C4-804DAC20A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C2E060A-2785-E18F-FE09-FFABA7870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699DDFE-E980-01A8-78B6-B04495E10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4658506-520F-DFB2-F2F1-319AFCA85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76ED57-CBBD-9DCB-BB96-D36B42237FCB}"/>
              </a:ext>
            </a:extLst>
          </p:cNvPr>
          <p:cNvSpPr>
            <a:spLocks noGrp="1"/>
          </p:cNvSpPr>
          <p:nvPr>
            <p:ph type="title"/>
          </p:nvPr>
        </p:nvSpPr>
        <p:spPr>
          <a:xfrm>
            <a:off x="644529" y="294538"/>
            <a:ext cx="10623021" cy="1033669"/>
          </a:xfrm>
        </p:spPr>
        <p:txBody>
          <a:bodyPr>
            <a:normAutofit/>
          </a:bodyPr>
          <a:lstStyle/>
          <a:p>
            <a:r>
              <a:rPr lang="en-US" sz="3600" dirty="0">
                <a:solidFill>
                  <a:schemeClr val="bg1"/>
                </a:solidFill>
                <a:latin typeface="Glegoo" pitchFamily="2" charset="77"/>
                <a:cs typeface="Glegoo" pitchFamily="2" charset="77"/>
              </a:rPr>
              <a:t>Four Parts of Medicare Coverage</a:t>
            </a:r>
            <a:endParaRPr lang="en-US" sz="3600" i="1" dirty="0">
              <a:solidFill>
                <a:schemeClr val="bg1"/>
              </a:solidFill>
              <a:latin typeface="Glegoo" pitchFamily="2" charset="77"/>
              <a:cs typeface="Glegoo" pitchFamily="2" charset="77"/>
            </a:endParaRPr>
          </a:p>
        </p:txBody>
      </p:sp>
      <p:pic>
        <p:nvPicPr>
          <p:cNvPr id="37" name="Picture 36" descr="Icon&#10;&#10;Description automatically generated with medium confidence">
            <a:extLst>
              <a:ext uri="{FF2B5EF4-FFF2-40B4-BE49-F238E27FC236}">
                <a16:creationId xmlns:a16="http://schemas.microsoft.com/office/drawing/2014/main" id="{A4BB8868-CCF9-90D2-FCAB-34D792164E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3" name="Slide Number Placeholder 2">
            <a:extLst>
              <a:ext uri="{FF2B5EF4-FFF2-40B4-BE49-F238E27FC236}">
                <a16:creationId xmlns:a16="http://schemas.microsoft.com/office/drawing/2014/main" id="{77720631-79D3-0F4D-1D8E-C679FAD860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4" name="Content Placeholder 12">
            <a:extLst>
              <a:ext uri="{FF2B5EF4-FFF2-40B4-BE49-F238E27FC236}">
                <a16:creationId xmlns:a16="http://schemas.microsoft.com/office/drawing/2014/main" id="{AC814CDA-1EF9-3EE6-6EBE-0DF564A6AD22}"/>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1644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D20CFE-FF55-D882-A74C-D1EB99B61E4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B511EA-5CD3-0D1C-B224-532C7C5CA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31EA62B-1BF0-BD59-BF8E-5EBBD4FDF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B4A8871-4E5E-3C48-69DE-5BE24222D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D09AAE6-E92D-DE5A-B160-17983190A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B9E90B3-7DF3-1763-A2CE-0844F6040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CD86EA-9059-FD1E-E457-F3D6362DF42C}"/>
              </a:ext>
            </a:extLst>
          </p:cNvPr>
          <p:cNvSpPr>
            <a:spLocks noGrp="1"/>
          </p:cNvSpPr>
          <p:nvPr>
            <p:ph type="title"/>
          </p:nvPr>
        </p:nvSpPr>
        <p:spPr>
          <a:xfrm>
            <a:off x="644529" y="294538"/>
            <a:ext cx="10623021" cy="1033669"/>
          </a:xfrm>
        </p:spPr>
        <p:txBody>
          <a:bodyPr>
            <a:normAutofit/>
          </a:bodyPr>
          <a:lstStyle/>
          <a:p>
            <a:r>
              <a:rPr lang="en-US" sz="3600" b="1" dirty="0">
                <a:solidFill>
                  <a:schemeClr val="bg1"/>
                </a:solidFill>
                <a:latin typeface="Glegoo" pitchFamily="2" charset="77"/>
                <a:cs typeface="Glegoo" pitchFamily="2" charset="77"/>
              </a:rPr>
              <a:t>Medigap Plan Options   </a:t>
            </a:r>
          </a:p>
        </p:txBody>
      </p:sp>
      <p:pic>
        <p:nvPicPr>
          <p:cNvPr id="37" name="Picture 36" descr="Icon&#10;&#10;Description automatically generated with medium confidence">
            <a:extLst>
              <a:ext uri="{FF2B5EF4-FFF2-40B4-BE49-F238E27FC236}">
                <a16:creationId xmlns:a16="http://schemas.microsoft.com/office/drawing/2014/main" id="{AE2BAF99-9DA0-9000-3083-489A0226E0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11" name="Content Placeholder 2">
            <a:extLst>
              <a:ext uri="{FF2B5EF4-FFF2-40B4-BE49-F238E27FC236}">
                <a16:creationId xmlns:a16="http://schemas.microsoft.com/office/drawing/2014/main" id="{376C5B3F-8B82-ACF6-1A38-C35ECC46798A}"/>
              </a:ext>
            </a:extLst>
          </p:cNvPr>
          <p:cNvSpPr>
            <a:spLocks noGrp="1"/>
          </p:cNvSpPr>
          <p:nvPr>
            <p:ph idx="1"/>
          </p:nvPr>
        </p:nvSpPr>
        <p:spPr>
          <a:xfrm>
            <a:off x="402208" y="1848126"/>
            <a:ext cx="11387580" cy="4729519"/>
          </a:xfrm>
        </p:spPr>
        <p:txBody>
          <a:bodyPr anchor="t">
            <a:noAutofit/>
          </a:bodyPr>
          <a:lstStyle/>
          <a:p>
            <a:pPr marL="0" indent="0">
              <a:buNone/>
            </a:pPr>
            <a:r>
              <a:rPr lang="en-US" dirty="0"/>
              <a:t> </a:t>
            </a:r>
            <a:r>
              <a:rPr lang="en-US" b="1" dirty="0"/>
              <a:t> </a:t>
            </a:r>
            <a:endParaRPr lang="en-US" dirty="0"/>
          </a:p>
          <a:p>
            <a:pPr marL="285750" lvl="1"/>
            <a:endParaRPr lang="en-US" sz="2800" dirty="0"/>
          </a:p>
          <a:p>
            <a:pPr marL="0" lvl="2" indent="0">
              <a:buNone/>
            </a:pPr>
            <a:endParaRPr lang="en-US" sz="2800" dirty="0"/>
          </a:p>
          <a:p>
            <a:pPr marL="285750" lvl="2"/>
            <a:endParaRPr lang="en-US" dirty="0">
              <a:solidFill>
                <a:prstClr val="black"/>
              </a:solidFill>
            </a:endParaRPr>
          </a:p>
          <a:p>
            <a:pPr marL="0" indent="0">
              <a:buNone/>
            </a:pPr>
            <a:endParaRPr lang="en-US" b="1" dirty="0"/>
          </a:p>
          <a:p>
            <a:pPr eaLnBrk="1" hangingPunct="1">
              <a:lnSpc>
                <a:spcPct val="90000"/>
              </a:lnSpc>
            </a:pPr>
            <a:endParaRPr lang="en-US" sz="2400" b="1" kern="100" dirty="0">
              <a:effectLst/>
              <a:ea typeface="Calibri" panose="020F0502020204030204" pitchFamily="34" charset="0"/>
              <a:cs typeface="Times New Roman" panose="02020603050405020304" pitchFamily="18" charset="0"/>
            </a:endParaRPr>
          </a:p>
          <a:p>
            <a:pPr marL="0" indent="0" eaLnBrk="1" hangingPunct="1">
              <a:lnSpc>
                <a:spcPct val="90000"/>
              </a:lnSpc>
              <a:buNone/>
            </a:pPr>
            <a:endParaRPr lang="en-US" sz="2400" dirty="0"/>
          </a:p>
        </p:txBody>
      </p:sp>
      <p:sp>
        <p:nvSpPr>
          <p:cNvPr id="3" name="Slide Number Placeholder 2">
            <a:extLst>
              <a:ext uri="{FF2B5EF4-FFF2-40B4-BE49-F238E27FC236}">
                <a16:creationId xmlns:a16="http://schemas.microsoft.com/office/drawing/2014/main" id="{B557C1A8-4B19-8F23-4EFE-01E5DCD62A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EEDE77-5F04-27FF-AD11-C5DED140EA3E}"/>
              </a:ext>
            </a:extLst>
          </p:cNvPr>
          <p:cNvSpPr txBox="1"/>
          <p:nvPr/>
        </p:nvSpPr>
        <p:spPr>
          <a:xfrm>
            <a:off x="34563" y="1524702"/>
            <a:ext cx="12122870" cy="4832092"/>
          </a:xfrm>
          <a:prstGeom prst="rect">
            <a:avLst/>
          </a:prstGeom>
          <a:noFill/>
        </p:spPr>
        <p:txBody>
          <a:bodyPr wrap="square">
            <a:spAutoFit/>
          </a:bodyPr>
          <a:lstStyle/>
          <a:p>
            <a:pPr algn="ctr"/>
            <a:r>
              <a:rPr lang="en-US" sz="2800" b="1" dirty="0">
                <a:latin typeface="Century Gothic" panose="020B0502020202020204" pitchFamily="34" charset="0"/>
              </a:rPr>
              <a:t>Filling the GAPS or Supplement Original </a:t>
            </a:r>
          </a:p>
          <a:p>
            <a:pPr algn="ctr"/>
            <a:r>
              <a:rPr lang="en-US" sz="2800" b="1" dirty="0">
                <a:latin typeface="Century Gothic" panose="020B0502020202020204" pitchFamily="34" charset="0"/>
              </a:rPr>
              <a:t>Medicare Coverage</a:t>
            </a:r>
          </a:p>
          <a:p>
            <a:endParaRPr lang="en-US" sz="2800" dirty="0">
              <a:latin typeface="Century Gothic" panose="020B0502020202020204" pitchFamily="34" charset="0"/>
            </a:endParaRPr>
          </a:p>
          <a:p>
            <a:pPr marL="457200" indent="-457200">
              <a:buFont typeface="Wingdings" panose="05000000000000000000" pitchFamily="2" charset="2"/>
              <a:buChar char="v"/>
            </a:pPr>
            <a:r>
              <a:rPr lang="en-US" sz="2800" dirty="0">
                <a:latin typeface="Century Gothic" panose="020B0502020202020204" pitchFamily="34" charset="0"/>
              </a:rPr>
              <a:t>Ten Standardized Medigap Plans: A, B, C, D, F**, G*, K, L, M, N</a:t>
            </a:r>
          </a:p>
          <a:p>
            <a:r>
              <a:rPr lang="en-US" sz="2800" dirty="0">
                <a:latin typeface="Century Gothic" panose="020B0502020202020204" pitchFamily="34" charset="0"/>
              </a:rPr>
              <a:t>**Plan F only available if your 65</a:t>
            </a:r>
            <a:r>
              <a:rPr lang="en-US" sz="2800" baseline="30000" dirty="0">
                <a:latin typeface="Century Gothic" panose="020B0502020202020204" pitchFamily="34" charset="0"/>
              </a:rPr>
              <a:t>th</a:t>
            </a:r>
            <a:r>
              <a:rPr lang="en-US" sz="2800" dirty="0">
                <a:latin typeface="Century Gothic" panose="020B0502020202020204" pitchFamily="34" charset="0"/>
              </a:rPr>
              <a:t> birthday occurred before </a:t>
            </a:r>
            <a:r>
              <a:rPr lang="en-US" sz="2800" b="1" dirty="0">
                <a:latin typeface="Century Gothic" panose="020B0502020202020204" pitchFamily="34" charset="0"/>
              </a:rPr>
              <a:t>1/1/2020</a:t>
            </a:r>
            <a:r>
              <a:rPr lang="en-US" sz="2800" dirty="0">
                <a:latin typeface="Century Gothic" panose="020B0502020202020204" pitchFamily="34" charset="0"/>
              </a:rPr>
              <a:t> </a:t>
            </a:r>
          </a:p>
          <a:p>
            <a:r>
              <a:rPr lang="en-US" sz="2800" dirty="0">
                <a:latin typeface="Century Gothic" panose="020B0502020202020204" pitchFamily="34" charset="0"/>
              </a:rPr>
              <a:t> </a:t>
            </a:r>
          </a:p>
          <a:p>
            <a:pPr marL="457200" indent="-457200">
              <a:buFont typeface="Wingdings" panose="05000000000000000000" pitchFamily="2" charset="2"/>
              <a:buChar char="v"/>
            </a:pPr>
            <a:r>
              <a:rPr lang="en-US" sz="2800" dirty="0">
                <a:latin typeface="Century Gothic" panose="020B0502020202020204" pitchFamily="34" charset="0"/>
              </a:rPr>
              <a:t>You can use an employer or government retiree program as a “gap” plan</a:t>
            </a:r>
          </a:p>
          <a:p>
            <a:endParaRPr lang="en-US" sz="2800" dirty="0">
              <a:latin typeface="Century Gothic" panose="020B0502020202020204" pitchFamily="34" charset="0"/>
            </a:endParaRPr>
          </a:p>
          <a:p>
            <a:pPr marL="457200" indent="-457200">
              <a:buFont typeface="Wingdings" panose="05000000000000000000" pitchFamily="2" charset="2"/>
              <a:buChar char="v"/>
            </a:pPr>
            <a:r>
              <a:rPr lang="en-US" sz="2800" dirty="0">
                <a:latin typeface="Century Gothic" panose="020B0502020202020204" pitchFamily="34" charset="0"/>
              </a:rPr>
              <a:t>Price and customer service is the difference </a:t>
            </a:r>
          </a:p>
          <a:p>
            <a:r>
              <a:rPr lang="en-US" sz="2800" dirty="0">
                <a:latin typeface="Century Gothic" panose="020B0502020202020204" pitchFamily="34" charset="0"/>
              </a:rPr>
              <a:t> </a:t>
            </a:r>
          </a:p>
        </p:txBody>
      </p:sp>
    </p:spTree>
    <p:extLst>
      <p:ext uri="{BB962C8B-B14F-4D97-AF65-F5344CB8AC3E}">
        <p14:creationId xmlns:p14="http://schemas.microsoft.com/office/powerpoint/2010/main" val="300444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chemeClr val="accent1">
                  <a:lumMod val="75000"/>
                </a:schemeClr>
              </a:gs>
              <a:gs pos="100000">
                <a:schemeClr val="accent5">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85B306-B433-304F-A725-E92B0316E891}"/>
              </a:ext>
            </a:extLst>
          </p:cNvPr>
          <p:cNvSpPr>
            <a:spLocks noGrp="1"/>
          </p:cNvSpPr>
          <p:nvPr>
            <p:ph type="title"/>
          </p:nvPr>
        </p:nvSpPr>
        <p:spPr>
          <a:xfrm>
            <a:off x="644529" y="294538"/>
            <a:ext cx="10623021" cy="1033669"/>
          </a:xfrm>
        </p:spPr>
        <p:txBody>
          <a:bodyPr>
            <a:normAutofit/>
          </a:bodyPr>
          <a:lstStyle/>
          <a:p>
            <a:r>
              <a:rPr lang="en-US" sz="3600" dirty="0">
                <a:solidFill>
                  <a:srgbClr val="FFFFFF"/>
                </a:solidFill>
                <a:latin typeface="Glegoo" pitchFamily="2" charset="77"/>
                <a:cs typeface="Glegoo" pitchFamily="2" charset="77"/>
              </a:rPr>
              <a:t>Medigap Plan Options</a:t>
            </a:r>
          </a:p>
        </p:txBody>
      </p:sp>
      <p:pic>
        <p:nvPicPr>
          <p:cNvPr id="37" name="Picture 36" descr="Icon&#10;&#10;Description automatically generated with medium confidence">
            <a:extLst>
              <a:ext uri="{FF2B5EF4-FFF2-40B4-BE49-F238E27FC236}">
                <a16:creationId xmlns:a16="http://schemas.microsoft.com/office/drawing/2014/main" id="{13C3849F-C6AC-0B43-AE08-23DB7890C0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19" y="409363"/>
            <a:ext cx="1289052" cy="919524"/>
          </a:xfrm>
          <a:prstGeom prst="rect">
            <a:avLst/>
          </a:prstGeom>
        </p:spPr>
      </p:pic>
      <p:sp>
        <p:nvSpPr>
          <p:cNvPr id="11" name="Content Placeholder 2">
            <a:extLst>
              <a:ext uri="{FF2B5EF4-FFF2-40B4-BE49-F238E27FC236}">
                <a16:creationId xmlns:a16="http://schemas.microsoft.com/office/drawing/2014/main" id="{D0F20D8F-400E-7346-BD57-9424E6416040}"/>
              </a:ext>
            </a:extLst>
          </p:cNvPr>
          <p:cNvSpPr>
            <a:spLocks noGrp="1"/>
          </p:cNvSpPr>
          <p:nvPr>
            <p:ph idx="1"/>
          </p:nvPr>
        </p:nvSpPr>
        <p:spPr>
          <a:xfrm>
            <a:off x="234892" y="1739394"/>
            <a:ext cx="11732645" cy="5257080"/>
          </a:xfrm>
        </p:spPr>
        <p:txBody>
          <a:bodyPr numCol="2" anchor="t">
            <a:noAutofit/>
          </a:bodyPr>
          <a:lstStyle/>
          <a:p>
            <a:pPr marL="0" indent="0">
              <a:buNone/>
            </a:pPr>
            <a:r>
              <a:rPr lang="en-US" b="1" dirty="0"/>
              <a:t>	</a:t>
            </a:r>
            <a:endParaRPr lang="en-US" dirty="0"/>
          </a:p>
        </p:txBody>
      </p:sp>
      <p:sp>
        <p:nvSpPr>
          <p:cNvPr id="3" name="Slide Number Placeholder 2">
            <a:extLst>
              <a:ext uri="{FF2B5EF4-FFF2-40B4-BE49-F238E27FC236}">
                <a16:creationId xmlns:a16="http://schemas.microsoft.com/office/drawing/2014/main" id="{773F0412-4230-5FCE-9573-9D646B0B12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54DED-9B8A-544F-8398-E5128DCC64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EF21776-9286-A42C-FF50-B0B209206888}"/>
              </a:ext>
            </a:extLst>
          </p:cNvPr>
          <p:cNvPicPr>
            <a:picLocks noChangeAspect="1"/>
          </p:cNvPicPr>
          <p:nvPr/>
        </p:nvPicPr>
        <p:blipFill>
          <a:blip r:embed="rId3"/>
          <a:srcRect/>
          <a:stretch/>
        </p:blipFill>
        <p:spPr>
          <a:xfrm>
            <a:off x="2266949" y="1590741"/>
            <a:ext cx="7499219" cy="5162185"/>
          </a:xfrm>
          <a:prstGeom prst="rect">
            <a:avLst/>
          </a:prstGeom>
        </p:spPr>
      </p:pic>
    </p:spTree>
    <p:extLst>
      <p:ext uri="{BB962C8B-B14F-4D97-AF65-F5344CB8AC3E}">
        <p14:creationId xmlns:p14="http://schemas.microsoft.com/office/powerpoint/2010/main" val="3797795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df6ce6d-79d5-4247-98e4-aa3673cc206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6F059393076CE4385B762C8FCF32F62" ma:contentTypeVersion="5" ma:contentTypeDescription="Create a new document." ma:contentTypeScope="" ma:versionID="4b140c9d1e23e144e673486569d07ed5">
  <xsd:schema xmlns:xsd="http://www.w3.org/2001/XMLSchema" xmlns:xs="http://www.w3.org/2001/XMLSchema" xmlns:p="http://schemas.microsoft.com/office/2006/metadata/properties" xmlns:ns3="5df6ce6d-79d5-4247-98e4-aa3673cc206a" targetNamespace="http://schemas.microsoft.com/office/2006/metadata/properties" ma:root="true" ma:fieldsID="68cc8a3aa3fba6c2555adcf17a0bb446" ns3:_="">
    <xsd:import namespace="5df6ce6d-79d5-4247-98e4-aa3673cc206a"/>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f6ce6d-79d5-4247-98e4-aa3673cc2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888EC1-BE22-42E4-8293-D2853079208D}">
  <ds:schemaRefs>
    <ds:schemaRef ds:uri="http://schemas.microsoft.com/sharepoint/v3/contenttype/forms"/>
  </ds:schemaRefs>
</ds:datastoreItem>
</file>

<file path=customXml/itemProps2.xml><?xml version="1.0" encoding="utf-8"?>
<ds:datastoreItem xmlns:ds="http://schemas.openxmlformats.org/officeDocument/2006/customXml" ds:itemID="{929268C1-B79D-4A6A-9D29-552ECF83DE0B}">
  <ds:schemaRefs>
    <ds:schemaRef ds:uri="http://purl.org/dc/dcmitype/"/>
    <ds:schemaRef ds:uri="http://schemas.microsoft.com/office/2006/documentManagement/types"/>
    <ds:schemaRef ds:uri="http://www.w3.org/XML/1998/namespace"/>
    <ds:schemaRef ds:uri="http://schemas.microsoft.com/office/infopath/2007/PartnerControls"/>
    <ds:schemaRef ds:uri="http://purl.org/dc/terms/"/>
    <ds:schemaRef ds:uri="http://schemas.openxmlformats.org/package/2006/metadata/core-properties"/>
    <ds:schemaRef ds:uri="5df6ce6d-79d5-4247-98e4-aa3673cc206a"/>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35C55B50-AE24-4130-9C59-ED1146AF47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f6ce6d-79d5-4247-98e4-aa3673cc20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e78acbe-a09f-4ec0-8c59-691b1097a6f4}" enabled="0" method="" siteId="{7e78acbe-a09f-4ec0-8c59-691b1097a6f4}" removed="1"/>
</clbl:labelList>
</file>

<file path=docProps/app.xml><?xml version="1.0" encoding="utf-8"?>
<Properties xmlns="http://schemas.openxmlformats.org/officeDocument/2006/extended-properties" xmlns:vt="http://schemas.openxmlformats.org/officeDocument/2006/docPropsVTypes">
  <TotalTime>16968</TotalTime>
  <Words>2693</Words>
  <Application>Microsoft Office PowerPoint</Application>
  <PresentationFormat>Widescreen</PresentationFormat>
  <Paragraphs>317</Paragraphs>
  <Slides>39</Slides>
  <Notes>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0" baseType="lpstr">
      <vt:lpstr>Arial</vt:lpstr>
      <vt:lpstr>Barlow</vt:lpstr>
      <vt:lpstr>Calibri</vt:lpstr>
      <vt:lpstr>Calibri Light</vt:lpstr>
      <vt:lpstr>Century Gothic</vt:lpstr>
      <vt:lpstr>Century Gothic </vt:lpstr>
      <vt:lpstr>Glegoo</vt:lpstr>
      <vt:lpstr>Montserrat</vt:lpstr>
      <vt:lpstr>Wingdings</vt:lpstr>
      <vt:lpstr>Office Theme</vt:lpstr>
      <vt:lpstr>Document</vt:lpstr>
      <vt:lpstr>Presented by Managed Care Partners Inc. on behalf of  Clay County Hospital  </vt:lpstr>
      <vt:lpstr>Today’s Topics</vt:lpstr>
      <vt:lpstr>Decision Calendar</vt:lpstr>
      <vt:lpstr>Two Roads to Medicare  Which works best for you?</vt:lpstr>
      <vt:lpstr>Enrolling in Medicare </vt:lpstr>
      <vt:lpstr>Enrolling in Medicare </vt:lpstr>
      <vt:lpstr>Four Parts of Medicare Coverage</vt:lpstr>
      <vt:lpstr>Medigap Plan Options   </vt:lpstr>
      <vt:lpstr>Medigap Plan Options</vt:lpstr>
      <vt:lpstr>Medigap Plan Options   </vt:lpstr>
      <vt:lpstr>Medigap Plan Options   </vt:lpstr>
      <vt:lpstr>Part C  Medicare Advantage  </vt:lpstr>
      <vt:lpstr>Four Parts of Medicare Coverage</vt:lpstr>
      <vt:lpstr>Part C  Medicare Advantage   Annual Notice / Evidence of Coverage</vt:lpstr>
      <vt:lpstr>Part C  Medicare Advantage  </vt:lpstr>
      <vt:lpstr>Part C  Medicare Advantage  </vt:lpstr>
      <vt:lpstr>Provider and Hospital  Network Participation </vt:lpstr>
      <vt:lpstr>Provider and Hospital  Network Participation </vt:lpstr>
      <vt:lpstr>“Pay me now or Pay me later.”</vt:lpstr>
      <vt:lpstr>What is the actual cost of care? </vt:lpstr>
      <vt:lpstr>Membership in Medicare Advantage</vt:lpstr>
      <vt:lpstr>Medicare Part D – Prescription Drugs</vt:lpstr>
      <vt:lpstr>Medicare Part D 2026</vt:lpstr>
      <vt:lpstr>Medicare Part D 2026</vt:lpstr>
      <vt:lpstr>Medicare Part D 2026</vt:lpstr>
      <vt:lpstr>Medicare Part D 2026</vt:lpstr>
      <vt:lpstr>Medicare Prescription Payment Plan  </vt:lpstr>
      <vt:lpstr>Extra Help – Low Income Subsidy (LIS) </vt:lpstr>
      <vt:lpstr>Medicare Drug Coverage (Part D)  Late Enrollment Penalty </vt:lpstr>
      <vt:lpstr>Medicare Advantage &amp;  Medicare Part D</vt:lpstr>
      <vt:lpstr>If You Want to Bail Out …  Special Enrollment Periods</vt:lpstr>
      <vt:lpstr>If You Want to Bail Out …  Special Enrollment Periods</vt:lpstr>
      <vt:lpstr>Medicare Advantage ID Cards</vt:lpstr>
      <vt:lpstr>Spend Account Cards</vt:lpstr>
      <vt:lpstr>Identity Theft and Fraud </vt:lpstr>
      <vt:lpstr>Identity Theft and Fraud </vt:lpstr>
      <vt:lpstr>Identity Theft and Fraud </vt:lpstr>
      <vt:lpstr> Helpful Links: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Direct to Employer Health Plan Strategy</dc:title>
  <dc:subject/>
  <dc:creator>Keith R Leitzen</dc:creator>
  <cp:keywords/>
  <dc:description/>
  <cp:lastModifiedBy>Keith Leitzen</cp:lastModifiedBy>
  <cp:revision>188</cp:revision>
  <cp:lastPrinted>2025-06-11T15:39:38Z</cp:lastPrinted>
  <dcterms:created xsi:type="dcterms:W3CDTF">2021-05-10T18:55:08Z</dcterms:created>
  <dcterms:modified xsi:type="dcterms:W3CDTF">2025-11-14T20:50:28Z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0x01010046F059393076CE4385B762C8FCF32F62</vt:lpwstr>
  </property>
</Properties>
</file>