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7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A595D-92BB-470E-AB63-673E97C9D29C}"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2561121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A595D-92BB-470E-AB63-673E97C9D29C}"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389067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A595D-92BB-470E-AB63-673E97C9D29C}"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359309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A595D-92BB-470E-AB63-673E97C9D29C}"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1290564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A595D-92BB-470E-AB63-673E97C9D29C}"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423827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6A595D-92BB-470E-AB63-673E97C9D29C}"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717322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6A595D-92BB-470E-AB63-673E97C9D29C}" type="datetimeFigureOut">
              <a:rPr lang="en-US" smtClean="0"/>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423789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6A595D-92BB-470E-AB63-673E97C9D29C}" type="datetimeFigureOut">
              <a:rPr lang="en-US" smtClean="0"/>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370779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A595D-92BB-470E-AB63-673E97C9D29C}" type="datetimeFigureOut">
              <a:rPr lang="en-US" smtClean="0"/>
              <a:t>8/25/2022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394941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A595D-92BB-470E-AB63-673E97C9D29C}"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961761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A595D-92BB-470E-AB63-673E97C9D29C}"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10991-392F-4EFA-B299-BE05E75372B8}" type="slidenum">
              <a:rPr lang="en-US" smtClean="0"/>
              <a:t>‹#›</a:t>
            </a:fld>
            <a:endParaRPr lang="en-US"/>
          </a:p>
        </p:txBody>
      </p:sp>
    </p:spTree>
    <p:extLst>
      <p:ext uri="{BB962C8B-B14F-4D97-AF65-F5344CB8AC3E}">
        <p14:creationId xmlns:p14="http://schemas.microsoft.com/office/powerpoint/2010/main" val="396836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A595D-92BB-470E-AB63-673E97C9D29C}" type="datetimeFigureOut">
              <a:rPr lang="en-US" smtClean="0"/>
              <a:t>8/25/2022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10991-392F-4EFA-B299-BE05E75372B8}" type="slidenum">
              <a:rPr lang="en-US" smtClean="0"/>
              <a:t>‹#›</a:t>
            </a:fld>
            <a:endParaRPr lang="en-US"/>
          </a:p>
        </p:txBody>
      </p:sp>
    </p:spTree>
    <p:extLst>
      <p:ext uri="{BB962C8B-B14F-4D97-AF65-F5344CB8AC3E}">
        <p14:creationId xmlns:p14="http://schemas.microsoft.com/office/powerpoint/2010/main" val="4027594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Lymphedema Therapy</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t>Stephanie Schaubert, DPT, CLT</a:t>
            </a:r>
            <a:endParaRPr lang="en-US" dirty="0"/>
          </a:p>
        </p:txBody>
      </p:sp>
      <p:pic>
        <p:nvPicPr>
          <p:cNvPr id="1026" name="Picture 2" descr="https://images.squarespace-cdn.com/content/v1/5b741fa71aef1d1e6500b325/35adf708-52e4-4e6a-be9c-7dbfa95dacad/CDT.jpg?format=750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968" y="3602038"/>
            <a:ext cx="3897931" cy="290179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ymphatic System | Dynamic Lymphatic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3854" y="2958247"/>
            <a:ext cx="1974246" cy="354558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xoStrong Flat-Knit Arm Sleev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968" y="269876"/>
            <a:ext cx="1428750" cy="21907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Juzo Soft 2000 by Juz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76602" y="269876"/>
            <a:ext cx="1428750" cy="21907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00023" y="269876"/>
            <a:ext cx="5401882" cy="1974928"/>
          </a:xfrm>
          <a:prstGeom prst="rect">
            <a:avLst/>
          </a:prstGeom>
        </p:spPr>
      </p:pic>
    </p:spTree>
    <p:extLst>
      <p:ext uri="{BB962C8B-B14F-4D97-AF65-F5344CB8AC3E}">
        <p14:creationId xmlns:p14="http://schemas.microsoft.com/office/powerpoint/2010/main" val="551828752"/>
      </p:ext>
    </p:extLst>
  </p:cSld>
  <p:clrMapOvr>
    <a:masterClrMapping/>
  </p:clrMapOvr>
  <mc:AlternateContent xmlns:mc="http://schemas.openxmlformats.org/markup-compatibility/2006" xmlns:p14="http://schemas.microsoft.com/office/powerpoint/2010/main">
    <mc:Choice Requires="p14">
      <p:transition spd="slow" p14:dur="2000" advTm="7525"/>
    </mc:Choice>
    <mc:Fallback xmlns="">
      <p:transition spd="slow" advTm="7525"/>
    </mc:Fallback>
  </mc:AlternateContent>
  <p:timing>
    <p:tnLst>
      <p:par>
        <p:cTn id="1" dur="indefinite" restart="never" nodeType="tmRoot"/>
      </p:par>
    </p:tnLst>
  </p:timing>
  <p:extLst mod="1">
    <p:ext uri="{E180D4A7-C9FB-4DFB-919C-405C955672EB}">
      <p14:showEvtLst xmlns:p14="http://schemas.microsoft.com/office/powerpoint/2010/main">
        <p14:playEvt time="4184" objId="5"/>
        <p14:stopEvt time="7525" objId="5"/>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Lymphedema?</a:t>
            </a:r>
            <a:endParaRPr lang="en-US" dirty="0"/>
          </a:p>
        </p:txBody>
      </p:sp>
      <p:sp>
        <p:nvSpPr>
          <p:cNvPr id="3" name="Content Placeholder 2"/>
          <p:cNvSpPr>
            <a:spLocks noGrp="1"/>
          </p:cNvSpPr>
          <p:nvPr>
            <p:ph idx="1"/>
          </p:nvPr>
        </p:nvSpPr>
        <p:spPr>
          <a:xfrm>
            <a:off x="838200" y="1825625"/>
            <a:ext cx="8563377" cy="4351338"/>
          </a:xfrm>
        </p:spPr>
        <p:txBody>
          <a:bodyPr/>
          <a:lstStyle/>
          <a:p>
            <a:r>
              <a:rPr lang="en-US" dirty="0" smtClean="0"/>
              <a:t>Lymphedema is an </a:t>
            </a:r>
            <a:r>
              <a:rPr lang="en-US" dirty="0"/>
              <a:t>abnormal collection of lymphatic fluid in the tissues just beneath the </a:t>
            </a:r>
            <a:r>
              <a:rPr lang="en-US" dirty="0" smtClean="0"/>
              <a:t>skin.</a:t>
            </a:r>
          </a:p>
          <a:p>
            <a:r>
              <a:rPr lang="en-US" dirty="0"/>
              <a:t>Lymphedema develops when </a:t>
            </a:r>
            <a:r>
              <a:rPr lang="en-US" dirty="0" smtClean="0"/>
              <a:t>lymphatic </a:t>
            </a:r>
            <a:r>
              <a:rPr lang="en-US" dirty="0"/>
              <a:t>vessels and lymph nodes </a:t>
            </a:r>
            <a:r>
              <a:rPr lang="en-US" dirty="0" smtClean="0"/>
              <a:t>that are </a:t>
            </a:r>
            <a:r>
              <a:rPr lang="en-US" dirty="0"/>
              <a:t>missing or </a:t>
            </a:r>
            <a:r>
              <a:rPr lang="en-US" dirty="0" smtClean="0"/>
              <a:t>impaired become </a:t>
            </a:r>
            <a:r>
              <a:rPr lang="en-US" dirty="0"/>
              <a:t>overloaded with lymphatic fluid</a:t>
            </a:r>
            <a:r>
              <a:rPr lang="en-US" dirty="0" smtClean="0"/>
              <a:t>.</a:t>
            </a:r>
          </a:p>
          <a:p>
            <a:pPr lvl="1"/>
            <a:r>
              <a:rPr lang="en-US" dirty="0" smtClean="0"/>
              <a:t>This can be from surgical removal of lymph nodes, cancer treatments, and various other causes</a:t>
            </a:r>
            <a:endParaRPr lang="en-US" dirty="0"/>
          </a:p>
        </p:txBody>
      </p:sp>
      <p:pic>
        <p:nvPicPr>
          <p:cNvPr id="2054" name="Picture 6" descr="https://images.squarespace-cdn.com/content/v1/5b741fa71aef1d1e6500b325/a81158ae-e17d-43ff-8c45-7b2a1b25e68e/99432667_s.jpg?format=500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3542" y="2754297"/>
            <a:ext cx="2960487" cy="3891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225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treatment important?</a:t>
            </a:r>
            <a:endParaRPr lang="en-US" dirty="0"/>
          </a:p>
        </p:txBody>
      </p:sp>
      <p:sp>
        <p:nvSpPr>
          <p:cNvPr id="3" name="Content Placeholder 2"/>
          <p:cNvSpPr>
            <a:spLocks noGrp="1"/>
          </p:cNvSpPr>
          <p:nvPr>
            <p:ph idx="1"/>
          </p:nvPr>
        </p:nvSpPr>
        <p:spPr/>
        <p:txBody>
          <a:bodyPr/>
          <a:lstStyle/>
          <a:p>
            <a:r>
              <a:rPr lang="en-US" dirty="0"/>
              <a:t>If the condition is left untreated, it leads to progressive tissue swelling over time. Lymphatic fluid congestion also reduces healthy blood flow to the tissue, interferes with wound healing, and enables bacteria to grow, which increases the risk for tissue </a:t>
            </a:r>
            <a:r>
              <a:rPr lang="en-US" dirty="0" smtClean="0"/>
              <a:t>infection.</a:t>
            </a:r>
            <a:endParaRPr lang="en-US" dirty="0"/>
          </a:p>
        </p:txBody>
      </p:sp>
    </p:spTree>
    <p:extLst>
      <p:ext uri="{BB962C8B-B14F-4D97-AF65-F5344CB8AC3E}">
        <p14:creationId xmlns:p14="http://schemas.microsoft.com/office/powerpoint/2010/main" val="1553578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treated?</a:t>
            </a:r>
            <a:endParaRPr lang="en-US" dirty="0"/>
          </a:p>
        </p:txBody>
      </p:sp>
      <p:sp>
        <p:nvSpPr>
          <p:cNvPr id="3" name="Content Placeholder 2"/>
          <p:cNvSpPr>
            <a:spLocks noGrp="1"/>
          </p:cNvSpPr>
          <p:nvPr>
            <p:ph idx="1"/>
          </p:nvPr>
        </p:nvSpPr>
        <p:spPr/>
        <p:txBody>
          <a:bodyPr>
            <a:normAutofit/>
          </a:bodyPr>
          <a:lstStyle/>
          <a:p>
            <a:r>
              <a:rPr lang="en-US" dirty="0"/>
              <a:t>Complete Decongestive Therapy, sometimes referred to as CDT, is the gold standard of care for lymphedema therapy. </a:t>
            </a:r>
            <a:endParaRPr lang="en-US" dirty="0" smtClean="0"/>
          </a:p>
          <a:p>
            <a:r>
              <a:rPr lang="en-US" dirty="0"/>
              <a:t>This type of treatment includes both a treatment phase and a maintenance, or self-care, phase. </a:t>
            </a:r>
            <a:endParaRPr lang="en-US" dirty="0" smtClean="0"/>
          </a:p>
        </p:txBody>
      </p:sp>
      <p:pic>
        <p:nvPicPr>
          <p:cNvPr id="3076" name="Picture 4" descr="Complete Decongestive Therapy (CDT) - ABQ - (505) 554-51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834" y="3607105"/>
            <a:ext cx="4312768" cy="309634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Lymphedema Treatment in Visalia - Bacci &amp; Glinn Physical Therap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7069" y="3850783"/>
            <a:ext cx="3850022" cy="2390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89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4400" dirty="0" smtClean="0">
                <a:latin typeface="+mj-lt"/>
              </a:rPr>
              <a:t>The treatment phase includes: </a:t>
            </a:r>
            <a:endParaRPr lang="en-US" sz="4400" dirty="0">
              <a:latin typeface="+mj-lt"/>
            </a:endParaRPr>
          </a:p>
        </p:txBody>
      </p:sp>
      <p:sp>
        <p:nvSpPr>
          <p:cNvPr id="3" name="Content Placeholder 2"/>
          <p:cNvSpPr>
            <a:spLocks noGrp="1"/>
          </p:cNvSpPr>
          <p:nvPr>
            <p:ph idx="1"/>
          </p:nvPr>
        </p:nvSpPr>
        <p:spPr>
          <a:xfrm>
            <a:off x="838200" y="1825625"/>
            <a:ext cx="10515600" cy="4351338"/>
          </a:xfrm>
        </p:spPr>
        <p:txBody>
          <a:bodyPr>
            <a:noAutofit/>
          </a:bodyPr>
          <a:lstStyle/>
          <a:p>
            <a:r>
              <a:rPr lang="en-US" sz="2400" b="1" i="1" dirty="0" smtClean="0"/>
              <a:t>manual lymph drainage</a:t>
            </a:r>
            <a:r>
              <a:rPr lang="en-US" sz="2400" dirty="0" smtClean="0"/>
              <a:t> (MLD) is a specialized form of massage that stimulates the lymphatic system to improve its ability to absorb and transport fluid. </a:t>
            </a:r>
          </a:p>
          <a:p>
            <a:r>
              <a:rPr lang="en-US" sz="2400" b="1" i="1" dirty="0" smtClean="0"/>
              <a:t>multi-layered short stretch compression bandaging</a:t>
            </a:r>
            <a:r>
              <a:rPr lang="en-US" sz="2400" dirty="0" smtClean="0"/>
              <a:t> is applied following the MLD treatment. Bandages increase tissue pressure and assist with the absorption and transport of lymphatic fluid from the limb and into the normal circulation. </a:t>
            </a:r>
          </a:p>
          <a:p>
            <a:r>
              <a:rPr lang="en-US" sz="2400" b="1" i="1" dirty="0" smtClean="0"/>
              <a:t>exercise</a:t>
            </a:r>
            <a:r>
              <a:rPr lang="en-US" sz="2400" dirty="0" smtClean="0"/>
              <a:t> and training for a home exercise program is incorporated in both phases of treatment and self-care. These low intensity and repetitive exercises done with compression bandages on the limb encourage gentle muscle pumping, which aids the absorption and transport of the lymphatic fluid out of the limb.</a:t>
            </a:r>
          </a:p>
          <a:p>
            <a:r>
              <a:rPr lang="en-US" sz="2400" b="1" i="1" dirty="0" smtClean="0"/>
              <a:t>compression garment</a:t>
            </a:r>
            <a:r>
              <a:rPr lang="en-US" sz="2400" dirty="0" smtClean="0"/>
              <a:t> fitting and training - Compression garments are the primary mode of compression therapy in self-care. Garments play a key role in maintaining the results achieved with skilled therapy. </a:t>
            </a:r>
            <a:endParaRPr lang="en-US" sz="2400" dirty="0"/>
          </a:p>
        </p:txBody>
      </p:sp>
    </p:spTree>
    <p:extLst>
      <p:ext uri="{BB962C8B-B14F-4D97-AF65-F5344CB8AC3E}">
        <p14:creationId xmlns:p14="http://schemas.microsoft.com/office/powerpoint/2010/main" val="856921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maintenance or self-care phase includes:</a:t>
            </a:r>
            <a:endParaRPr lang="en-US" dirty="0"/>
          </a:p>
        </p:txBody>
      </p:sp>
      <p:sp>
        <p:nvSpPr>
          <p:cNvPr id="3" name="Content Placeholder 2"/>
          <p:cNvSpPr>
            <a:spLocks noGrp="1"/>
          </p:cNvSpPr>
          <p:nvPr>
            <p:ph idx="1"/>
          </p:nvPr>
        </p:nvSpPr>
        <p:spPr/>
        <p:txBody>
          <a:bodyPr/>
          <a:lstStyle/>
          <a:p>
            <a:r>
              <a:rPr lang="en-US" dirty="0"/>
              <a:t>performing </a:t>
            </a:r>
            <a:r>
              <a:rPr lang="en-US" i="1" dirty="0"/>
              <a:t>self-manual lymph drainage</a:t>
            </a:r>
            <a:r>
              <a:rPr lang="en-US" dirty="0"/>
              <a:t> - This is a simplified version of the MLD received during skilled </a:t>
            </a:r>
            <a:r>
              <a:rPr lang="en-US" dirty="0" smtClean="0"/>
              <a:t>treatment</a:t>
            </a:r>
          </a:p>
          <a:p>
            <a:r>
              <a:rPr lang="en-US" dirty="0"/>
              <a:t>daily and/or nightly compression garment wear or </a:t>
            </a:r>
            <a:r>
              <a:rPr lang="en-US" dirty="0" smtClean="0"/>
              <a:t>bandaging</a:t>
            </a:r>
          </a:p>
          <a:p>
            <a:r>
              <a:rPr lang="en-US" dirty="0"/>
              <a:t>regular </a:t>
            </a:r>
            <a:r>
              <a:rPr lang="en-US" dirty="0" smtClean="0"/>
              <a:t>exercise</a:t>
            </a:r>
          </a:p>
          <a:p>
            <a:r>
              <a:rPr lang="en-US" dirty="0"/>
              <a:t>meticulous skin care</a:t>
            </a:r>
          </a:p>
        </p:txBody>
      </p:sp>
      <p:pic>
        <p:nvPicPr>
          <p:cNvPr id="4098" name="Picture 2" descr="Lymphedema Garments | Care-Med LT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0285" y="4381008"/>
            <a:ext cx="731520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896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377" y="1390918"/>
            <a:ext cx="10955498" cy="4005330"/>
          </a:xfrm>
          <a:prstGeom prst="rect">
            <a:avLst/>
          </a:prstGeom>
        </p:spPr>
      </p:pic>
    </p:spTree>
    <p:extLst>
      <p:ext uri="{BB962C8B-B14F-4D97-AF65-F5344CB8AC3E}">
        <p14:creationId xmlns:p14="http://schemas.microsoft.com/office/powerpoint/2010/main" val="1238874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1062</TotalTime>
  <Words>346</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Bernard MT Condensed</vt:lpstr>
      <vt:lpstr>Calibri</vt:lpstr>
      <vt:lpstr>Calibri Light</vt:lpstr>
      <vt:lpstr>Office Theme</vt:lpstr>
      <vt:lpstr>Lymphedema Therapy</vt:lpstr>
      <vt:lpstr>What is Lymphedema?</vt:lpstr>
      <vt:lpstr>Why is treatment important?</vt:lpstr>
      <vt:lpstr>How is it treated?</vt:lpstr>
      <vt:lpstr>The treatment phase includes: </vt:lpstr>
      <vt:lpstr>The maintenance or self-care phase includes:</vt:lpstr>
      <vt:lpstr>PowerPoint Presentation</vt:lpstr>
    </vt:vector>
  </TitlesOfParts>
  <Company>CCH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Lymphedema Therapy</dc:title>
  <dc:creator>Stephanie Schaubert</dc:creator>
  <cp:lastModifiedBy>Brenda Conrad</cp:lastModifiedBy>
  <cp:revision>9</cp:revision>
  <dcterms:created xsi:type="dcterms:W3CDTF">2022-08-23T19:49:11Z</dcterms:created>
  <dcterms:modified xsi:type="dcterms:W3CDTF">2022-08-25T15:24:40Z</dcterms:modified>
</cp:coreProperties>
</file>